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3196" r:id="rId2"/>
    <p:sldId id="4480" r:id="rId3"/>
    <p:sldId id="4220" r:id="rId4"/>
    <p:sldId id="4238" r:id="rId5"/>
    <p:sldId id="4340" r:id="rId6"/>
    <p:sldId id="4481" r:id="rId7"/>
    <p:sldId id="4253" r:id="rId8"/>
    <p:sldId id="4260" r:id="rId9"/>
    <p:sldId id="4485" r:id="rId10"/>
    <p:sldId id="4483" r:id="rId11"/>
    <p:sldId id="4232" r:id="rId12"/>
    <p:sldId id="4261" r:id="rId13"/>
    <p:sldId id="4264" r:id="rId14"/>
    <p:sldId id="4223" r:id="rId15"/>
    <p:sldId id="4482" r:id="rId16"/>
    <p:sldId id="4339" r:id="rId17"/>
    <p:sldId id="425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A8A530-E8E1-1745-02B1-7095C6DC1E18}" name="Kevin Pickett" initials="KP" userId="S::Kevin.Pickett@crst.com::29759747-41ad-4c3d-bdd8-6dc558d40314" providerId="AD"/>
  <p188:author id="{2493C790-8A3F-9ED1-B090-CE5CFF02D4B2}" name="Linda Mundie-Garner" initials="LMG" userId="S::Linda.Mundie@crst.com::3b5254bc-da04-4eda-b31f-ea50ee7b993f" providerId="AD"/>
  <p188:author id="{F4849DDC-885B-2CBB-B163-80AFFFF328E9}" name="Katie Stratton" initials="KS" userId="S::Katie.Stratton@crst.com::b324385e-4fc6-4060-b459-d3ee8fd44e0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Mundie-Garner" initials="LM" lastIdx="2" clrIdx="0">
    <p:extLst>
      <p:ext uri="{19B8F6BF-5375-455C-9EA6-DF929625EA0E}">
        <p15:presenceInfo xmlns:p15="http://schemas.microsoft.com/office/powerpoint/2012/main" userId="S::Linda.Mundie@crst.com::3b5254bc-da04-4eda-b31f-ea50ee7b993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9594"/>
    <a:srgbClr val="EDAB05"/>
    <a:srgbClr val="8F6703"/>
    <a:srgbClr val="F5B005"/>
    <a:srgbClr val="93835B"/>
    <a:srgbClr val="A57703"/>
    <a:srgbClr val="C08A04"/>
    <a:srgbClr val="FBC233"/>
    <a:srgbClr val="4E948D"/>
    <a:srgbClr val="AD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6405" autoAdjust="0"/>
  </p:normalViewPr>
  <p:slideViewPr>
    <p:cSldViewPr snapToGrid="0" snapToObjects="1">
      <p:cViewPr varScale="1">
        <p:scale>
          <a:sx n="108" d="100"/>
          <a:sy n="108" d="100"/>
        </p:scale>
        <p:origin x="58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75AC3-812A-CA49-9727-A787EC64B194}" type="datetimeFigureOut">
              <a:rPr lang="en-US" smtClean="0"/>
              <a:t>11/2/24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6BA6C-180D-1443-ACAB-DD69479B7F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4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9635DB-1C35-4B7B-989E-68422668CD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68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Our Nationwide network runs coast to coast and includes 60+ distribution centers across the country. </a:t>
            </a:r>
          </a:p>
          <a:p>
            <a:r>
              <a:rPr lang="en-US"/>
              <a:t>At </a:t>
            </a:r>
          </a:p>
          <a:p>
            <a:r>
              <a:rPr lang="en-US"/>
              <a:t>We schedule 360 weekly departures to keep our trucks moving.  Counter to other models where filling the truck is required before scheduling departures </a:t>
            </a:r>
          </a:p>
          <a:p>
            <a:endParaRPr lang="en-US"/>
          </a:p>
          <a:p>
            <a:r>
              <a:rPr lang="en-US"/>
              <a:t>The security and efficiency we gain we from a consistent schedule is another example of how we handle things differently. 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 key lanes with Hub and Spoke routes to cover the United States.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310 Local trucks tasked with pick up and delivery direct from customers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Our 100% CRST exclusive operations (no brokerage or 3</a:t>
            </a:r>
            <a:r>
              <a:rPr lang="en-US" sz="1200" baseline="300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rd</a:t>
            </a: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parties) means we have real time visibility from origin to destination.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F6BA6C-180D-1443-ACAB-DD69479B7F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82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956">
              <a:defRPr/>
            </a:pPr>
            <a:r>
              <a:rPr lang="en-US" sz="2400">
                <a:solidFill>
                  <a:schemeClr val="tx1"/>
                </a:solidFill>
                <a:latin typeface="Myriad Pro" panose="020B0503030403020204"/>
              </a:rPr>
              <a:t>Warehouse options that  Remove inefficiencies, Reduce risk &amp; cost, and Increase visibility.</a:t>
            </a:r>
          </a:p>
          <a:p>
            <a:pPr defTabSz="931956">
              <a:defRPr/>
            </a:pPr>
            <a:endParaRPr lang="en-US" sz="2400">
              <a:solidFill>
                <a:schemeClr val="tx1"/>
              </a:solidFill>
              <a:latin typeface="Myriad Pro" panose="020B0503030403020204"/>
            </a:endParaRPr>
          </a:p>
          <a:p>
            <a:pPr defTabSz="931956">
              <a:defRPr/>
            </a:pPr>
            <a:r>
              <a:rPr lang="en-US" sz="2400">
                <a:solidFill>
                  <a:schemeClr val="tx1"/>
                </a:solidFill>
                <a:latin typeface="Myriad Pro" panose="020B0503030403020204"/>
              </a:rPr>
              <a:t>With no minimum space of duration requirements, we have over 3.1M sq ft of capacity across our warehouse network. </a:t>
            </a:r>
          </a:p>
          <a:p>
            <a:pPr defTabSz="931956">
              <a:defRPr/>
            </a:pPr>
            <a:r>
              <a:rPr lang="en-US" sz="2400">
                <a:solidFill>
                  <a:schemeClr val="tx1"/>
                </a:solidFill>
                <a:latin typeface="Myriad Pro" panose="020B0503030403020204"/>
              </a:rPr>
              <a:t>Each staffed with the needed resources to provide white glove transportation to your ultimate customer </a:t>
            </a:r>
          </a:p>
          <a:p>
            <a:pPr defTabSz="931956">
              <a:defRPr/>
            </a:pPr>
            <a:r>
              <a:rPr lang="en-US" sz="2400">
                <a:solidFill>
                  <a:schemeClr val="tx1"/>
                </a:solidFill>
                <a:latin typeface="Myriad Pro" panose="020B0503030403020204"/>
              </a:rPr>
              <a:t>  </a:t>
            </a:r>
          </a:p>
          <a:p>
            <a:r>
              <a:rPr lang="en-US" sz="2400">
                <a:solidFill>
                  <a:schemeClr val="tx1"/>
                </a:solidFill>
              </a:rPr>
              <a:t>With over 50 years experience with complex warehouse execution. </a:t>
            </a:r>
          </a:p>
          <a:p>
            <a:r>
              <a:rPr lang="en-US" sz="2400">
                <a:solidFill>
                  <a:schemeClr val="tx1"/>
                </a:solidFill>
              </a:rPr>
              <a:t>These locations offer strategic warehouse space with On-Demand availability across the country allowing industry leading coverage.</a:t>
            </a:r>
          </a:p>
          <a:p>
            <a:endParaRPr lang="en-US" sz="2400">
              <a:solidFill>
                <a:schemeClr val="tx1"/>
              </a:solidFill>
            </a:endParaRPr>
          </a:p>
          <a:p>
            <a:r>
              <a:rPr lang="en-US" sz="2400">
                <a:solidFill>
                  <a:schemeClr val="tx1"/>
                </a:solidFill>
              </a:rPr>
              <a:t>Real time tracking of your products at the granularity you need. </a:t>
            </a:r>
          </a:p>
          <a:p>
            <a:endParaRPr lang="en-US" sz="2400">
              <a:solidFill>
                <a:schemeClr val="tx1"/>
              </a:solidFill>
            </a:endParaRPr>
          </a:p>
          <a:p>
            <a:r>
              <a:rPr lang="en-US" sz="2400">
                <a:solidFill>
                  <a:schemeClr val="tx1"/>
                </a:solidFill>
              </a:rPr>
              <a:t>We can assist in the most complex supply chains from door to door with an integrated inventory management platform that offers visibility across all locations. </a:t>
            </a:r>
          </a:p>
          <a:p>
            <a:pPr marL="329993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endParaRPr lang="en-US" sz="2100">
              <a:solidFill>
                <a:prstClr val="black"/>
              </a:solidFill>
              <a:latin typeface="Calibri" panose="020F0502020204030204"/>
            </a:endParaRPr>
          </a:p>
          <a:p>
            <a:pPr marL="329993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endParaRPr lang="en-US" sz="2100">
              <a:solidFill>
                <a:prstClr val="black"/>
              </a:solidFill>
              <a:latin typeface="Calibri" panose="020F0502020204030204"/>
            </a:endParaRPr>
          </a:p>
          <a:p>
            <a:pPr marL="329993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r>
              <a:rPr lang="en-US" sz="2100">
                <a:solidFill>
                  <a:prstClr val="black"/>
                </a:solidFill>
                <a:latin typeface="Calibri" panose="020F0502020204030204"/>
              </a:rPr>
              <a:t>Flexible operating models</a:t>
            </a:r>
          </a:p>
          <a:p>
            <a:pPr marL="857983" lvl="1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r>
              <a:rPr lang="en-US" sz="2100">
                <a:solidFill>
                  <a:prstClr val="black"/>
                </a:solidFill>
                <a:latin typeface="Calibri" panose="020F0502020204030204"/>
              </a:rPr>
              <a:t>Leased cross-dock</a:t>
            </a:r>
          </a:p>
          <a:p>
            <a:pPr marL="857983" lvl="1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r>
              <a:rPr lang="en-US" sz="2100">
                <a:solidFill>
                  <a:prstClr val="black"/>
                </a:solidFill>
                <a:latin typeface="Calibri" panose="020F0502020204030204"/>
              </a:rPr>
              <a:t>Managed cross-dock</a:t>
            </a:r>
          </a:p>
          <a:p>
            <a:pPr marL="857983" lvl="1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r>
              <a:rPr lang="en-US" sz="2100">
                <a:solidFill>
                  <a:prstClr val="black"/>
                </a:solidFill>
                <a:latin typeface="Calibri" panose="020F0502020204030204"/>
              </a:rPr>
              <a:t>DC or Store to door</a:t>
            </a:r>
          </a:p>
          <a:p>
            <a:pPr marL="857983" lvl="1" indent="-329993" defTabSz="1055980">
              <a:buClr>
                <a:srgbClr val="996633"/>
              </a:buClr>
              <a:buSzPct val="119000"/>
              <a:buFont typeface="Courier New" panose="02070309020205020404" pitchFamily="49" charset="0"/>
              <a:buChar char="o"/>
            </a:pPr>
            <a:r>
              <a:rPr lang="en-US" sz="2100">
                <a:solidFill>
                  <a:prstClr val="black"/>
                </a:solidFill>
                <a:latin typeface="Calibri" panose="020F0502020204030204"/>
              </a:rPr>
              <a:t>Agent network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A10365-7081-E848-A087-27945B786B1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88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A10365-7081-E848-A087-27945B786B1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2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F6BA6C-180D-1443-ACAB-DD69479B7F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69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A10365-7081-E848-A087-27945B786B1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3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0761D9-35C5-FD4E-A927-BCE553BA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7240" cy="685942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C829E0A-6D7B-9A49-8390-FB0F6147DC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56608" y="1902177"/>
            <a:ext cx="9144000" cy="658143"/>
          </a:xfrm>
          <a:prstGeom prst="rect">
            <a:avLst/>
          </a:prstGeom>
        </p:spPr>
        <p:txBody>
          <a:bodyPr/>
          <a:lstStyle>
            <a:lvl1pPr algn="r">
              <a:defRPr sz="2800" b="0" i="0" spc="500" baseline="0"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SECTION HEADER HERE</a:t>
            </a:r>
          </a:p>
        </p:txBody>
      </p:sp>
    </p:spTree>
    <p:extLst>
      <p:ext uri="{BB962C8B-B14F-4D97-AF65-F5344CB8AC3E}">
        <p14:creationId xmlns:p14="http://schemas.microsoft.com/office/powerpoint/2010/main" val="414754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F3002-018C-6A41-8E6F-1677EDF0FE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1006" y="234497"/>
            <a:ext cx="6877594" cy="315911"/>
          </a:xfrm>
          <a:prstGeom prst="rect">
            <a:avLst/>
          </a:prstGeom>
        </p:spPr>
        <p:txBody>
          <a:bodyPr/>
          <a:lstStyle>
            <a:lvl1pPr algn="r">
              <a:defRPr sz="1400" b="0" i="0" spc="50" baseline="0"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08971-4888-8646-8F34-75B59836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1312D364-A411-0541-8FE6-48970C23FCE8}" type="datetime3">
              <a:rPr lang="en-US" smtClean="0"/>
              <a:pPr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2472A-B86B-D44A-9388-C0B7EA220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174D-173E-2643-B755-C47BC677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5B19-FE60-4448-883F-5766424B66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57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BD7B48-98F4-0B46-9286-BE89392FBE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9187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F24A8-452F-E24C-98A1-C2E860F3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126B70F9-BA93-6D45-800B-1488032EBF16}" type="datetime3">
              <a:rPr lang="en-US" smtClean="0"/>
              <a:pPr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5A952-AD8D-BD41-A0DC-F8A63D59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445E0-E0C0-3345-B4DC-734BD4696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5B19-FE60-4448-883F-5766424B66D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0CAD90-63B7-E041-9C1D-5F5DD3462F2E}"/>
              </a:ext>
            </a:extLst>
          </p:cNvPr>
          <p:cNvCxnSpPr/>
          <p:nvPr userDrawn="1"/>
        </p:nvCxnSpPr>
        <p:spPr>
          <a:xfrm>
            <a:off x="2046514" y="6445801"/>
            <a:ext cx="0" cy="2610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366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16124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2" y="0"/>
            <a:ext cx="1218895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01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FDD064B9-1323-D58B-B4F4-1677C39DE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8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4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5A78DDA6-29CB-1723-DC77-77A5CC7482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7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19A65-AF58-50D2-4F06-104F402A3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8D789E-EC48-5E07-7B69-1BF4EEA07F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6AC546-F64F-5A42-3C36-1C44F8EB7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3EE788-C624-6ACD-CB62-3C3BF79B39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2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ve Steps to Ensuring Supply Chain Solutions Implementation Success |  SupplyChainBrain">
            <a:extLst>
              <a:ext uri="{FF2B5EF4-FFF2-40B4-BE49-F238E27FC236}">
                <a16:creationId xmlns:a16="http://schemas.microsoft.com/office/drawing/2014/main" id="{3B378C98-9692-AAF2-90B7-4C415776EA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704928"/>
            <a:ext cx="12192000" cy="61530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613037B-3A0D-4A84-70E0-4FD2A5821E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8" y="414156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486CB26-8F94-6BC8-E666-30917080ED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8" y="1012792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0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70962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tif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tif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EBE2FB5-9B83-EB47-9592-AE62027E2F1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91200"/>
            <a:ext cx="6235700" cy="106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6C7BEE-D1B1-E544-ABA0-2932372E3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25"/>
          <a:stretch/>
        </p:blipFill>
        <p:spPr>
          <a:xfrm>
            <a:off x="0" y="-1"/>
            <a:ext cx="12207240" cy="120675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AC95D-2525-864A-8EED-EC1C9338AD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8005" y="6445801"/>
            <a:ext cx="1547191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fld id="{206665CD-E4EE-B84D-A801-BE48797ADE7A}" type="datetime3">
              <a:rPr lang="en-US" smtClean="0"/>
              <a:pPr algn="r"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1A14A-2EB4-854D-B1A3-6B99F0228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67109" y="6445802"/>
            <a:ext cx="4210878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B0368-A78E-C146-A286-CEFE6F390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75234" y="6445802"/>
            <a:ext cx="778565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23A5B19-FE60-4448-883F-5766424B66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B8C566B-488C-AF43-BB2D-DF6770EA0E26}"/>
              </a:ext>
            </a:extLst>
          </p:cNvPr>
          <p:cNvCxnSpPr/>
          <p:nvPr userDrawn="1"/>
        </p:nvCxnSpPr>
        <p:spPr>
          <a:xfrm>
            <a:off x="2046514" y="6445801"/>
            <a:ext cx="0" cy="2610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753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7" r:id="rId5"/>
    <p:sldLayoutId id="2147483658" r:id="rId6"/>
    <p:sldLayoutId id="2147483659" r:id="rId7"/>
    <p:sldLayoutId id="2147483660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svg"/><Relationship Id="rId11" Type="http://schemas.openxmlformats.org/officeDocument/2006/relationships/image" Target="../media/image37.sv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sv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2.sv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Relationship Id="rId9" Type="http://schemas.openxmlformats.org/officeDocument/2006/relationships/image" Target="../media/image26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6BB6103-2978-4BC6-7185-E6BDDFA9142D}"/>
              </a:ext>
            </a:extLst>
          </p:cNvPr>
          <p:cNvSpPr txBox="1">
            <a:spLocks/>
          </p:cNvSpPr>
          <p:nvPr/>
        </p:nvSpPr>
        <p:spPr>
          <a:xfrm>
            <a:off x="487893" y="216037"/>
            <a:ext cx="1068578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dirty="0">
                <a:solidFill>
                  <a:schemeClr val="bg1"/>
                </a:solidFill>
                <a:latin typeface="Arial"/>
                <a:cs typeface="Arial"/>
              </a:rPr>
              <a:t>CRST Specialized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4F884E18-EE29-4C08-F185-30DDBA3A1788}"/>
              </a:ext>
            </a:extLst>
          </p:cNvPr>
          <p:cNvSpPr txBox="1">
            <a:spLocks/>
          </p:cNvSpPr>
          <p:nvPr/>
        </p:nvSpPr>
        <p:spPr>
          <a:xfrm>
            <a:off x="543552" y="1986740"/>
            <a:ext cx="9227557" cy="4275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F5A71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b="1" dirty="0">
                <a:solidFill>
                  <a:srgbClr val="F5A71E"/>
                </a:solidFill>
                <a:latin typeface="Arial"/>
                <a:cs typeface="Arial"/>
              </a:rPr>
              <a:t>August 28,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6BB94E-516E-994B-7A1B-3C86D4BB962F}"/>
              </a:ext>
            </a:extLst>
          </p:cNvPr>
          <p:cNvSpPr txBox="1"/>
          <p:nvPr/>
        </p:nvSpPr>
        <p:spPr>
          <a:xfrm>
            <a:off x="487893" y="862862"/>
            <a:ext cx="6138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Supply Chain Solutions</a:t>
            </a:r>
          </a:p>
        </p:txBody>
      </p:sp>
    </p:spTree>
    <p:extLst>
      <p:ext uri="{BB962C8B-B14F-4D97-AF65-F5344CB8AC3E}">
        <p14:creationId xmlns:p14="http://schemas.microsoft.com/office/powerpoint/2010/main" val="3119850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>
            <a:extLst>
              <a:ext uri="{FF2B5EF4-FFF2-40B4-BE49-F238E27FC236}">
                <a16:creationId xmlns:a16="http://schemas.microsoft.com/office/drawing/2014/main" id="{60ED357C-B1C3-2F8E-0A4C-C9BBFD51CA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9871" y="2477039"/>
            <a:ext cx="8076610" cy="37233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6AB93A9-C066-6958-9796-700C907806B2}"/>
              </a:ext>
            </a:extLst>
          </p:cNvPr>
          <p:cNvSpPr txBox="1">
            <a:spLocks/>
          </p:cNvSpPr>
          <p:nvPr/>
        </p:nvSpPr>
        <p:spPr>
          <a:xfrm>
            <a:off x="463741" y="112677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Project Warehouses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102886B-FE1F-88A6-9F03-FD7ED856E6C6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6875B55-1441-902C-DC27-FDEAAB0BE587}"/>
              </a:ext>
            </a:extLst>
          </p:cNvPr>
          <p:cNvSpPr txBox="1">
            <a:spLocks/>
          </p:cNvSpPr>
          <p:nvPr/>
        </p:nvSpPr>
        <p:spPr>
          <a:xfrm>
            <a:off x="1128350" y="884997"/>
            <a:ext cx="9809616" cy="140001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 spc="100" baseline="0">
                <a:solidFill>
                  <a:schemeClr val="tx1"/>
                </a:solidFill>
                <a:latin typeface="Gill Sans MT" panose="020B05020201040202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>
              <a:lnSpc>
                <a:spcPts val="3500"/>
              </a:lnSpc>
              <a:buClr>
                <a:srgbClr val="0A959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spc="200" dirty="0"/>
              <a:t>OVER 1,200 PROVIDERS NATIONWIDE (INCLUDES 59 DC WAREHOUSES)</a:t>
            </a:r>
          </a:p>
          <a:p>
            <a:pPr marL="176213" indent="-176213">
              <a:lnSpc>
                <a:spcPts val="3500"/>
              </a:lnSpc>
              <a:buClr>
                <a:srgbClr val="0A959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spc="200" dirty="0"/>
              <a:t>250+ CONSISTENTLY USED FOR “ON-DEMAND” WAREHOUSING</a:t>
            </a:r>
          </a:p>
          <a:p>
            <a:pPr marL="176213" indent="-176213">
              <a:lnSpc>
                <a:spcPts val="3500"/>
              </a:lnSpc>
              <a:buClr>
                <a:srgbClr val="0A9594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spc="200" dirty="0"/>
              <a:t>ADDITIONAL WAREHOUSING, LABOR, DELIVERY &amp; CROSSDOCK SUPPORT </a:t>
            </a:r>
          </a:p>
          <a:p>
            <a:pPr marL="176213" indent="-176213">
              <a:lnSpc>
                <a:spcPts val="3500"/>
              </a:lnSpc>
              <a:buClr>
                <a:srgbClr val="D4CBBA"/>
              </a:buClr>
              <a:buSzPct val="100000"/>
              <a:buFont typeface="Arial" panose="020B0604020202020204" pitchFamily="34" charset="0"/>
              <a:buChar char="•"/>
            </a:pPr>
            <a:endParaRPr lang="en-US" sz="1600" b="0" i="0" spc="200" dirty="0">
              <a:solidFill>
                <a:srgbClr val="807153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BE04753-58DE-6DDE-A969-B89FF8E54854}"/>
              </a:ext>
            </a:extLst>
          </p:cNvPr>
          <p:cNvCxnSpPr>
            <a:cxnSpLocks/>
          </p:cNvCxnSpPr>
          <p:nvPr/>
        </p:nvCxnSpPr>
        <p:spPr>
          <a:xfrm>
            <a:off x="10937966" y="6200426"/>
            <a:ext cx="0" cy="54141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108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F31F1F2-3CDC-C780-F0F0-73D471BA6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711" y="3580334"/>
            <a:ext cx="594831" cy="659721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66C8B2BC-E0DF-D04E-3D0C-6661ECDE2B9E}"/>
              </a:ext>
            </a:extLst>
          </p:cNvPr>
          <p:cNvGrpSpPr/>
          <p:nvPr/>
        </p:nvGrpSpPr>
        <p:grpSpPr>
          <a:xfrm>
            <a:off x="1528524" y="1624335"/>
            <a:ext cx="9447791" cy="2583071"/>
            <a:chOff x="2706602" y="2025269"/>
            <a:chExt cx="9208666" cy="292748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327B60E-F3A9-01F6-805D-7A5252E3426B}"/>
                </a:ext>
              </a:extLst>
            </p:cNvPr>
            <p:cNvGrpSpPr/>
            <p:nvPr/>
          </p:nvGrpSpPr>
          <p:grpSpPr>
            <a:xfrm>
              <a:off x="9500387" y="2100298"/>
              <a:ext cx="2405188" cy="486443"/>
              <a:chOff x="1044706" y="3906095"/>
              <a:chExt cx="1433594" cy="409767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DFC03CED-2E5A-0869-CEF0-C2DE18BECC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4706" y="4315862"/>
                <a:ext cx="14335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sp>
            <p:nvSpPr>
              <p:cNvPr id="23" name="9 Rectángulo">
                <a:extLst>
                  <a:ext uri="{FF2B5EF4-FFF2-40B4-BE49-F238E27FC236}">
                    <a16:creationId xmlns:a16="http://schemas.microsoft.com/office/drawing/2014/main" id="{3974192C-D8C3-032B-1969-34CEBF801251}"/>
                  </a:ext>
                </a:extLst>
              </p:cNvPr>
              <p:cNvSpPr/>
              <p:nvPr/>
            </p:nvSpPr>
            <p:spPr>
              <a:xfrm>
                <a:off x="1067678" y="3906095"/>
                <a:ext cx="1392616" cy="395663"/>
              </a:xfrm>
              <a:prstGeom prst="rect">
                <a:avLst/>
              </a:prstGeom>
            </p:spPr>
            <p:txBody>
              <a:bodyPr wrap="none" lIns="33879" tIns="16939" rIns="33879" bIns="16939">
                <a:spAutoFit/>
              </a:bodyPr>
              <a:lstStyle>
                <a:defPPr>
                  <a:defRPr lang="ro-RO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06867">
                  <a:defRPr/>
                </a:pPr>
                <a:r>
                  <a:rPr lang="en-US" sz="2471" b="1" dirty="0">
                    <a:solidFill>
                      <a:prstClr val="black"/>
                    </a:solidFill>
                    <a:latin typeface="Calibri"/>
                    <a:ea typeface="Verdana" pitchFamily="34" charset="0"/>
                    <a:cs typeface="Verdana" pitchFamily="34" charset="0"/>
                  </a:rPr>
                  <a:t>ON-DAY, ON TIME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41FBC38-2EC0-9660-128E-BB1B1FF2BD77}"/>
                </a:ext>
              </a:extLst>
            </p:cNvPr>
            <p:cNvGrpSpPr/>
            <p:nvPr/>
          </p:nvGrpSpPr>
          <p:grpSpPr>
            <a:xfrm>
              <a:off x="2798144" y="2025269"/>
              <a:ext cx="9117124" cy="2927482"/>
              <a:chOff x="-2950114" y="1514711"/>
              <a:chExt cx="5434190" cy="2466038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FF8A8266-3F0B-6B46-F4E8-A887BAC57E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0482" y="3980749"/>
                <a:ext cx="14335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sp>
            <p:nvSpPr>
              <p:cNvPr id="31" name="9 Rectángulo">
                <a:extLst>
                  <a:ext uri="{FF2B5EF4-FFF2-40B4-BE49-F238E27FC236}">
                    <a16:creationId xmlns:a16="http://schemas.microsoft.com/office/drawing/2014/main" id="{743362E8-90C2-C4C8-80CF-ED1FC3EC7896}"/>
                  </a:ext>
                </a:extLst>
              </p:cNvPr>
              <p:cNvSpPr/>
              <p:nvPr/>
            </p:nvSpPr>
            <p:spPr>
              <a:xfrm>
                <a:off x="-2950114" y="1514711"/>
                <a:ext cx="1112337" cy="395663"/>
              </a:xfrm>
              <a:prstGeom prst="rect">
                <a:avLst/>
              </a:prstGeom>
            </p:spPr>
            <p:txBody>
              <a:bodyPr wrap="none" lIns="33879" tIns="16939" rIns="33879" bIns="16939">
                <a:spAutoFit/>
              </a:bodyPr>
              <a:lstStyle>
                <a:defPPr>
                  <a:defRPr lang="ro-RO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06867">
                  <a:defRPr/>
                </a:pPr>
                <a:r>
                  <a:rPr lang="en-US" sz="2471" b="1" kern="0" dirty="0">
                    <a:solidFill>
                      <a:prstClr val="black"/>
                    </a:solidFill>
                    <a:latin typeface="Calibri"/>
                    <a:ea typeface="Verdana" pitchFamily="34" charset="0"/>
                    <a:cs typeface="Verdana" pitchFamily="34" charset="0"/>
                  </a:rPr>
                  <a:t>WHITE GLOVE</a:t>
                </a:r>
                <a:endParaRPr lang="en-US" sz="2471" b="1" dirty="0">
                  <a:solidFill>
                    <a:prstClr val="black"/>
                  </a:solidFill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F1B1B93-257D-9A19-517A-27B58F6BB027}"/>
                </a:ext>
              </a:extLst>
            </p:cNvPr>
            <p:cNvGrpSpPr/>
            <p:nvPr/>
          </p:nvGrpSpPr>
          <p:grpSpPr>
            <a:xfrm>
              <a:off x="2723582" y="2524574"/>
              <a:ext cx="8608521" cy="2376619"/>
              <a:chOff x="1506929" y="4263495"/>
              <a:chExt cx="5131043" cy="2002003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C96A02F7-38C2-DEF2-2F7E-22F29F34F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6929" y="4263495"/>
                <a:ext cx="1433594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sp>
            <p:nvSpPr>
              <p:cNvPr id="39" name="9 Rectángulo">
                <a:extLst>
                  <a:ext uri="{FF2B5EF4-FFF2-40B4-BE49-F238E27FC236}">
                    <a16:creationId xmlns:a16="http://schemas.microsoft.com/office/drawing/2014/main" id="{1BB10615-676B-B3BF-8C23-90F97DD3E4AA}"/>
                  </a:ext>
                </a:extLst>
              </p:cNvPr>
              <p:cNvSpPr/>
              <p:nvPr/>
            </p:nvSpPr>
            <p:spPr>
              <a:xfrm>
                <a:off x="5569164" y="5869835"/>
                <a:ext cx="1068808" cy="395663"/>
              </a:xfrm>
              <a:prstGeom prst="rect">
                <a:avLst/>
              </a:prstGeom>
            </p:spPr>
            <p:txBody>
              <a:bodyPr wrap="none" lIns="33879" tIns="16939" rIns="33879" bIns="16939">
                <a:spAutoFit/>
              </a:bodyPr>
              <a:lstStyle>
                <a:defPPr>
                  <a:defRPr lang="ro-RO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06867">
                  <a:defRPr/>
                </a:pPr>
                <a:r>
                  <a:rPr lang="en-US" sz="2471" b="1" kern="0">
                    <a:solidFill>
                      <a:prstClr val="black"/>
                    </a:solidFill>
                    <a:latin typeface="Calibri"/>
                    <a:ea typeface="Verdana" pitchFamily="34" charset="0"/>
                    <a:cs typeface="Verdana" pitchFamily="34" charset="0"/>
                  </a:rPr>
                  <a:t>INSIDE PLACE</a:t>
                </a:r>
                <a:endParaRPr lang="en-US" sz="2471" b="1" dirty="0">
                  <a:solidFill>
                    <a:prstClr val="black"/>
                  </a:solidFill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21B17CF-F510-A27B-8ACD-6E5927AE74C0}"/>
                </a:ext>
              </a:extLst>
            </p:cNvPr>
            <p:cNvGrpSpPr/>
            <p:nvPr/>
          </p:nvGrpSpPr>
          <p:grpSpPr>
            <a:xfrm>
              <a:off x="2706602" y="4375399"/>
              <a:ext cx="2581907" cy="539835"/>
              <a:chOff x="1496808" y="3494391"/>
              <a:chExt cx="1538926" cy="454742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496BC2B-F301-4223-DEFB-23E2864210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96808" y="3939932"/>
                <a:ext cx="1432150" cy="9201"/>
              </a:xfrm>
              <a:prstGeom prst="line">
                <a:avLst/>
              </a:prstGeom>
              <a:noFill/>
              <a:ln w="6350" cap="flat" cmpd="sng" algn="ctr">
                <a:solidFill>
                  <a:srgbClr val="002060"/>
                </a:solidFill>
                <a:prstDash val="solid"/>
                <a:miter lim="800000"/>
              </a:ln>
              <a:effectLst/>
            </p:spPr>
          </p:cxnSp>
          <p:sp>
            <p:nvSpPr>
              <p:cNvPr id="47" name="9 Rectángulo">
                <a:extLst>
                  <a:ext uri="{FF2B5EF4-FFF2-40B4-BE49-F238E27FC236}">
                    <a16:creationId xmlns:a16="http://schemas.microsoft.com/office/drawing/2014/main" id="{D1A89F43-69AD-8982-25AA-9156576D0D76}"/>
                  </a:ext>
                </a:extLst>
              </p:cNvPr>
              <p:cNvSpPr/>
              <p:nvPr/>
            </p:nvSpPr>
            <p:spPr>
              <a:xfrm>
                <a:off x="1595347" y="3494391"/>
                <a:ext cx="1440387" cy="395662"/>
              </a:xfrm>
              <a:prstGeom prst="rect">
                <a:avLst/>
              </a:prstGeom>
            </p:spPr>
            <p:txBody>
              <a:bodyPr wrap="none" lIns="33879" tIns="16939" rIns="33879" bIns="16939">
                <a:spAutoFit/>
              </a:bodyPr>
              <a:lstStyle>
                <a:defPPr>
                  <a:defRPr lang="ro-RO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06867">
                  <a:defRPr/>
                </a:pPr>
                <a:r>
                  <a:rPr lang="en-US" sz="2471" b="1" kern="0" dirty="0">
                    <a:solidFill>
                      <a:prstClr val="black"/>
                    </a:solidFill>
                    <a:latin typeface="Calibri"/>
                    <a:ea typeface="Verdana" pitchFamily="34" charset="0"/>
                    <a:cs typeface="Verdana" pitchFamily="34" charset="0"/>
                  </a:rPr>
                  <a:t>2 MEN+, LIFTGATE</a:t>
                </a:r>
                <a:endParaRPr lang="en-US" sz="2471" b="1" dirty="0">
                  <a:solidFill>
                    <a:prstClr val="black"/>
                  </a:solidFill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id="{676A95B7-B874-FB35-CC51-53F50E1066D7}"/>
              </a:ext>
            </a:extLst>
          </p:cNvPr>
          <p:cNvSpPr txBox="1">
            <a:spLocks/>
          </p:cNvSpPr>
          <p:nvPr/>
        </p:nvSpPr>
        <p:spPr>
          <a:xfrm>
            <a:off x="249875" y="289371"/>
            <a:ext cx="10515320" cy="5406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>
                <a:solidFill>
                  <a:schemeClr val="bg1"/>
                </a:solidFill>
                <a:latin typeface="URW DIN SemiCond" pitchFamily="2" charset="77"/>
                <a:ea typeface="+mj-ea"/>
                <a:cs typeface="+mj-cs"/>
              </a:defRPr>
            </a:lvl1pPr>
          </a:lstStyle>
          <a:p>
            <a:r>
              <a:rPr lang="en-US" sz="3883" i="0" dirty="0">
                <a:solidFill>
                  <a:srgbClr val="F5A71E"/>
                </a:solidFill>
                <a:latin typeface="Arial Black" panose="020B0A04020102020204" pitchFamily="34" charset="0"/>
              </a:rPr>
              <a:t>Final Mile Capabilities	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6ABEEB5-475D-BF8A-00E7-5E3B88092D04}"/>
              </a:ext>
            </a:extLst>
          </p:cNvPr>
          <p:cNvSpPr txBox="1"/>
          <p:nvPr/>
        </p:nvSpPr>
        <p:spPr>
          <a:xfrm>
            <a:off x="1212842" y="5631465"/>
            <a:ext cx="9766316" cy="400110"/>
          </a:xfrm>
          <a:prstGeom prst="rect">
            <a:avLst/>
          </a:prstGeom>
          <a:solidFill>
            <a:srgbClr val="02393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 Minor Assembly – Extra Labor - Packing/Unpacking - Debris Removal – Returns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7213B9C-6A4C-FC0F-3BBB-B16967A19E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219" y="1599636"/>
            <a:ext cx="563210" cy="540684"/>
          </a:xfrm>
          <a:prstGeom prst="rect">
            <a:avLst/>
          </a:prstGeom>
        </p:spPr>
      </p:pic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5B216D29-A445-E902-D5DE-D5A854B76D17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43232EC-EEC8-8616-7FCA-D115B94772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84345" y="1624335"/>
            <a:ext cx="544037" cy="544037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6096B7F-D0AB-92AF-EC2E-7FC90F9F38D4}"/>
              </a:ext>
            </a:extLst>
          </p:cNvPr>
          <p:cNvSpPr/>
          <p:nvPr/>
        </p:nvSpPr>
        <p:spPr>
          <a:xfrm>
            <a:off x="766726" y="3719267"/>
            <a:ext cx="260985" cy="520787"/>
          </a:xfrm>
          <a:custGeom>
            <a:avLst/>
            <a:gdLst>
              <a:gd name="connsiteX0" fmla="*/ 329479 w 331523"/>
              <a:gd name="connsiteY0" fmla="*/ 204569 h 521811"/>
              <a:gd name="connsiteX1" fmla="*/ 322534 w 331523"/>
              <a:gd name="connsiteY1" fmla="*/ 51455 h 521811"/>
              <a:gd name="connsiteX2" fmla="*/ 209476 w 331523"/>
              <a:gd name="connsiteY2" fmla="*/ 1041 h 521811"/>
              <a:gd name="connsiteX3" fmla="*/ 10684 w 331523"/>
              <a:gd name="connsiteY3" fmla="*/ 48615 h 521811"/>
              <a:gd name="connsiteX4" fmla="*/ 1348 w 331523"/>
              <a:gd name="connsiteY4" fmla="*/ 198040 h 521811"/>
              <a:gd name="connsiteX5" fmla="*/ 1348 w 331523"/>
              <a:gd name="connsiteY5" fmla="*/ 201219 h 521811"/>
              <a:gd name="connsiteX6" fmla="*/ 778 w 331523"/>
              <a:gd name="connsiteY6" fmla="*/ 212801 h 521811"/>
              <a:gd name="connsiteX7" fmla="*/ 14156 w 331523"/>
              <a:gd name="connsiteY7" fmla="*/ 278770 h 521811"/>
              <a:gd name="connsiteX8" fmla="*/ 45068 w 331523"/>
              <a:gd name="connsiteY8" fmla="*/ 288194 h 521811"/>
              <a:gd name="connsiteX9" fmla="*/ 63114 w 331523"/>
              <a:gd name="connsiteY9" fmla="*/ 282176 h 521811"/>
              <a:gd name="connsiteX10" fmla="*/ 60837 w 331523"/>
              <a:gd name="connsiteY10" fmla="*/ 471512 h 521811"/>
              <a:gd name="connsiteX11" fmla="*/ 84861 w 331523"/>
              <a:gd name="connsiteY11" fmla="*/ 512729 h 521811"/>
              <a:gd name="connsiteX12" fmla="*/ 120725 w 331523"/>
              <a:gd name="connsiteY12" fmla="*/ 521812 h 521811"/>
              <a:gd name="connsiteX13" fmla="*/ 155678 w 331523"/>
              <a:gd name="connsiteY13" fmla="*/ 513126 h 521811"/>
              <a:gd name="connsiteX14" fmla="*/ 165926 w 331523"/>
              <a:gd name="connsiteY14" fmla="*/ 505575 h 521811"/>
              <a:gd name="connsiteX15" fmla="*/ 176058 w 331523"/>
              <a:gd name="connsiteY15" fmla="*/ 513013 h 521811"/>
              <a:gd name="connsiteX16" fmla="*/ 247617 w 331523"/>
              <a:gd name="connsiteY16" fmla="*/ 512614 h 521811"/>
              <a:gd name="connsiteX17" fmla="*/ 271640 w 331523"/>
              <a:gd name="connsiteY17" fmla="*/ 471455 h 521811"/>
              <a:gd name="connsiteX18" fmla="*/ 269932 w 331523"/>
              <a:gd name="connsiteY18" fmla="*/ 340027 h 521811"/>
              <a:gd name="connsiteX19" fmla="*/ 269363 w 331523"/>
              <a:gd name="connsiteY19" fmla="*/ 276670 h 521811"/>
              <a:gd name="connsiteX20" fmla="*/ 277276 w 331523"/>
              <a:gd name="connsiteY20" fmla="*/ 280530 h 521811"/>
              <a:gd name="connsiteX21" fmla="*/ 308758 w 331523"/>
              <a:gd name="connsiteY21" fmla="*/ 277578 h 521811"/>
              <a:gd name="connsiteX22" fmla="*/ 330390 w 331523"/>
              <a:gd name="connsiteY22" fmla="*/ 215470 h 521811"/>
              <a:gd name="connsiteX23" fmla="*/ 329479 w 331523"/>
              <a:gd name="connsiteY23" fmla="*/ 204512 h 521811"/>
              <a:gd name="connsiteX24" fmla="*/ 294753 w 331523"/>
              <a:gd name="connsiteY24" fmla="*/ 253166 h 521811"/>
              <a:gd name="connsiteX25" fmla="*/ 286783 w 331523"/>
              <a:gd name="connsiteY25" fmla="*/ 254074 h 521811"/>
              <a:gd name="connsiteX26" fmla="*/ 269307 w 331523"/>
              <a:gd name="connsiteY26" fmla="*/ 230230 h 521811"/>
              <a:gd name="connsiteX27" fmla="*/ 268909 w 331523"/>
              <a:gd name="connsiteY27" fmla="*/ 229265 h 521811"/>
              <a:gd name="connsiteX28" fmla="*/ 267769 w 331523"/>
              <a:gd name="connsiteY28" fmla="*/ 107205 h 521811"/>
              <a:gd name="connsiteX29" fmla="*/ 253652 w 331523"/>
              <a:gd name="connsiteY29" fmla="*/ 93239 h 521811"/>
              <a:gd name="connsiteX30" fmla="*/ 253538 w 331523"/>
              <a:gd name="connsiteY30" fmla="*/ 93239 h 521811"/>
              <a:gd name="connsiteX31" fmla="*/ 239533 w 331523"/>
              <a:gd name="connsiteY31" fmla="*/ 107431 h 521811"/>
              <a:gd name="connsiteX32" fmla="*/ 241696 w 331523"/>
              <a:gd name="connsiteY32" fmla="*/ 340368 h 521811"/>
              <a:gd name="connsiteX33" fmla="*/ 243404 w 331523"/>
              <a:gd name="connsiteY33" fmla="*/ 471796 h 521811"/>
              <a:gd name="connsiteX34" fmla="*/ 233328 w 331523"/>
              <a:gd name="connsiteY34" fmla="*/ 488316 h 521811"/>
              <a:gd name="connsiteX35" fmla="*/ 190063 w 331523"/>
              <a:gd name="connsiteY35" fmla="*/ 488600 h 521811"/>
              <a:gd name="connsiteX36" fmla="*/ 179987 w 331523"/>
              <a:gd name="connsiteY36" fmla="*/ 472420 h 521811"/>
              <a:gd name="connsiteX37" fmla="*/ 179987 w 331523"/>
              <a:gd name="connsiteY37" fmla="*/ 472420 h 521811"/>
              <a:gd name="connsiteX38" fmla="*/ 180158 w 331523"/>
              <a:gd name="connsiteY38" fmla="*/ 280814 h 521811"/>
              <a:gd name="connsiteX39" fmla="*/ 166039 w 331523"/>
              <a:gd name="connsiteY39" fmla="*/ 266734 h 521811"/>
              <a:gd name="connsiteX40" fmla="*/ 166039 w 331523"/>
              <a:gd name="connsiteY40" fmla="*/ 266734 h 521811"/>
              <a:gd name="connsiteX41" fmla="*/ 151922 w 331523"/>
              <a:gd name="connsiteY41" fmla="*/ 280814 h 521811"/>
              <a:gd name="connsiteX42" fmla="*/ 151751 w 331523"/>
              <a:gd name="connsiteY42" fmla="*/ 472364 h 521811"/>
              <a:gd name="connsiteX43" fmla="*/ 151751 w 331523"/>
              <a:gd name="connsiteY43" fmla="*/ 472364 h 521811"/>
              <a:gd name="connsiteX44" fmla="*/ 141675 w 331523"/>
              <a:gd name="connsiteY44" fmla="*/ 488713 h 521811"/>
              <a:gd name="connsiteX45" fmla="*/ 99207 w 331523"/>
              <a:gd name="connsiteY45" fmla="*/ 488430 h 521811"/>
              <a:gd name="connsiteX46" fmla="*/ 89130 w 331523"/>
              <a:gd name="connsiteY46" fmla="*/ 471852 h 521811"/>
              <a:gd name="connsiteX47" fmla="*/ 90838 w 331523"/>
              <a:gd name="connsiteY47" fmla="*/ 340311 h 521811"/>
              <a:gd name="connsiteX48" fmla="*/ 93001 w 331523"/>
              <a:gd name="connsiteY48" fmla="*/ 107431 h 521811"/>
              <a:gd name="connsiteX49" fmla="*/ 78997 w 331523"/>
              <a:gd name="connsiteY49" fmla="*/ 93239 h 521811"/>
              <a:gd name="connsiteX50" fmla="*/ 78883 w 331523"/>
              <a:gd name="connsiteY50" fmla="*/ 93239 h 521811"/>
              <a:gd name="connsiteX51" fmla="*/ 64765 w 331523"/>
              <a:gd name="connsiteY51" fmla="*/ 107205 h 521811"/>
              <a:gd name="connsiteX52" fmla="*/ 63570 w 331523"/>
              <a:gd name="connsiteY52" fmla="*/ 234885 h 521811"/>
              <a:gd name="connsiteX53" fmla="*/ 63228 w 331523"/>
              <a:gd name="connsiteY53" fmla="*/ 235737 h 521811"/>
              <a:gd name="connsiteX54" fmla="*/ 42734 w 331523"/>
              <a:gd name="connsiteY54" fmla="*/ 260149 h 521811"/>
              <a:gd name="connsiteX55" fmla="*/ 33740 w 331523"/>
              <a:gd name="connsiteY55" fmla="*/ 258389 h 521811"/>
              <a:gd name="connsiteX56" fmla="*/ 29015 w 331523"/>
              <a:gd name="connsiteY56" fmla="*/ 214448 h 521811"/>
              <a:gd name="connsiteX57" fmla="*/ 29584 w 331523"/>
              <a:gd name="connsiteY57" fmla="*/ 201674 h 521811"/>
              <a:gd name="connsiteX58" fmla="*/ 29584 w 331523"/>
              <a:gd name="connsiteY58" fmla="*/ 198494 h 521811"/>
              <a:gd name="connsiteX59" fmla="*/ 38237 w 331523"/>
              <a:gd name="connsiteY59" fmla="*/ 54861 h 521811"/>
              <a:gd name="connsiteX60" fmla="*/ 38408 w 331523"/>
              <a:gd name="connsiteY60" fmla="*/ 54123 h 521811"/>
              <a:gd name="connsiteX61" fmla="*/ 228489 w 331523"/>
              <a:gd name="connsiteY61" fmla="*/ 31016 h 521811"/>
              <a:gd name="connsiteX62" fmla="*/ 294355 w 331523"/>
              <a:gd name="connsiteY62" fmla="*/ 52704 h 521811"/>
              <a:gd name="connsiteX63" fmla="*/ 301300 w 331523"/>
              <a:gd name="connsiteY63" fmla="*/ 205818 h 521811"/>
              <a:gd name="connsiteX64" fmla="*/ 302325 w 331523"/>
              <a:gd name="connsiteY64" fmla="*/ 218251 h 521811"/>
              <a:gd name="connsiteX65" fmla="*/ 294810 w 331523"/>
              <a:gd name="connsiteY65" fmla="*/ 253110 h 521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31523" h="521811">
                <a:moveTo>
                  <a:pt x="329479" y="204569"/>
                </a:moveTo>
                <a:lnTo>
                  <a:pt x="322534" y="51455"/>
                </a:lnTo>
                <a:cubicBezTo>
                  <a:pt x="320940" y="15971"/>
                  <a:pt x="260142" y="4447"/>
                  <a:pt x="209476" y="1041"/>
                </a:cubicBezTo>
                <a:cubicBezTo>
                  <a:pt x="160916" y="-2252"/>
                  <a:pt x="20532" y="-492"/>
                  <a:pt x="10684" y="48615"/>
                </a:cubicBezTo>
                <a:cubicBezTo>
                  <a:pt x="3283" y="79614"/>
                  <a:pt x="2259" y="145242"/>
                  <a:pt x="1348" y="198040"/>
                </a:cubicBezTo>
                <a:lnTo>
                  <a:pt x="1348" y="201219"/>
                </a:lnTo>
                <a:cubicBezTo>
                  <a:pt x="1234" y="204625"/>
                  <a:pt x="1006" y="208600"/>
                  <a:pt x="778" y="212801"/>
                </a:cubicBezTo>
                <a:cubicBezTo>
                  <a:pt x="-531" y="235283"/>
                  <a:pt x="-2182" y="263215"/>
                  <a:pt x="14156" y="278770"/>
                </a:cubicBezTo>
                <a:cubicBezTo>
                  <a:pt x="19621" y="283993"/>
                  <a:pt x="29527" y="289841"/>
                  <a:pt x="45068" y="288194"/>
                </a:cubicBezTo>
                <a:cubicBezTo>
                  <a:pt x="49736" y="287910"/>
                  <a:pt x="56226" y="286491"/>
                  <a:pt x="63114" y="282176"/>
                </a:cubicBezTo>
                <a:lnTo>
                  <a:pt x="60837" y="471512"/>
                </a:lnTo>
                <a:cubicBezTo>
                  <a:pt x="60666" y="488884"/>
                  <a:pt x="69206" y="503531"/>
                  <a:pt x="84861" y="512729"/>
                </a:cubicBezTo>
                <a:cubicBezTo>
                  <a:pt x="95222" y="518803"/>
                  <a:pt x="107973" y="521812"/>
                  <a:pt x="120725" y="521812"/>
                </a:cubicBezTo>
                <a:cubicBezTo>
                  <a:pt x="133477" y="521812"/>
                  <a:pt x="145546" y="518916"/>
                  <a:pt x="155678" y="513126"/>
                </a:cubicBezTo>
                <a:cubicBezTo>
                  <a:pt x="159493" y="510911"/>
                  <a:pt x="162909" y="508414"/>
                  <a:pt x="165926" y="505575"/>
                </a:cubicBezTo>
                <a:cubicBezTo>
                  <a:pt x="168886" y="508357"/>
                  <a:pt x="172245" y="510855"/>
                  <a:pt x="176058" y="513013"/>
                </a:cubicBezTo>
                <a:cubicBezTo>
                  <a:pt x="196838" y="524878"/>
                  <a:pt x="226952" y="524707"/>
                  <a:pt x="247617" y="512614"/>
                </a:cubicBezTo>
                <a:cubicBezTo>
                  <a:pt x="263272" y="503418"/>
                  <a:pt x="271811" y="488828"/>
                  <a:pt x="271640" y="471455"/>
                </a:cubicBezTo>
                <a:lnTo>
                  <a:pt x="269932" y="340027"/>
                </a:lnTo>
                <a:lnTo>
                  <a:pt x="269363" y="276670"/>
                </a:lnTo>
                <a:cubicBezTo>
                  <a:pt x="271868" y="278259"/>
                  <a:pt x="274544" y="279508"/>
                  <a:pt x="277276" y="280530"/>
                </a:cubicBezTo>
                <a:cubicBezTo>
                  <a:pt x="287695" y="284277"/>
                  <a:pt x="298852" y="283198"/>
                  <a:pt x="308758" y="277578"/>
                </a:cubicBezTo>
                <a:cubicBezTo>
                  <a:pt x="335058" y="262647"/>
                  <a:pt x="332269" y="234261"/>
                  <a:pt x="330390" y="215470"/>
                </a:cubicBezTo>
                <a:cubicBezTo>
                  <a:pt x="330049" y="211723"/>
                  <a:pt x="329650" y="208033"/>
                  <a:pt x="329479" y="204512"/>
                </a:cubicBezTo>
                <a:close/>
                <a:moveTo>
                  <a:pt x="294753" y="253166"/>
                </a:moveTo>
                <a:cubicBezTo>
                  <a:pt x="290712" y="255494"/>
                  <a:pt x="287751" y="254415"/>
                  <a:pt x="286783" y="254074"/>
                </a:cubicBezTo>
                <a:cubicBezTo>
                  <a:pt x="283880" y="253052"/>
                  <a:pt x="276309" y="248624"/>
                  <a:pt x="269307" y="230230"/>
                </a:cubicBezTo>
                <a:cubicBezTo>
                  <a:pt x="269193" y="229890"/>
                  <a:pt x="269022" y="229549"/>
                  <a:pt x="268909" y="229265"/>
                </a:cubicBezTo>
                <a:lnTo>
                  <a:pt x="267769" y="107205"/>
                </a:lnTo>
                <a:cubicBezTo>
                  <a:pt x="267713" y="99484"/>
                  <a:pt x="261394" y="93239"/>
                  <a:pt x="253652" y="93239"/>
                </a:cubicBezTo>
                <a:lnTo>
                  <a:pt x="253538" y="93239"/>
                </a:lnTo>
                <a:cubicBezTo>
                  <a:pt x="245739" y="93295"/>
                  <a:pt x="239477" y="99654"/>
                  <a:pt x="239533" y="107431"/>
                </a:cubicBezTo>
                <a:lnTo>
                  <a:pt x="241696" y="340368"/>
                </a:lnTo>
                <a:lnTo>
                  <a:pt x="243404" y="471796"/>
                </a:lnTo>
                <a:cubicBezTo>
                  <a:pt x="243462" y="478892"/>
                  <a:pt x="240160" y="484285"/>
                  <a:pt x="233328" y="488316"/>
                </a:cubicBezTo>
                <a:cubicBezTo>
                  <a:pt x="221430" y="495299"/>
                  <a:pt x="202018" y="495413"/>
                  <a:pt x="190063" y="488600"/>
                </a:cubicBezTo>
                <a:cubicBezTo>
                  <a:pt x="183289" y="484739"/>
                  <a:pt x="179987" y="479403"/>
                  <a:pt x="179987" y="472420"/>
                </a:cubicBezTo>
                <a:lnTo>
                  <a:pt x="179987" y="472420"/>
                </a:lnTo>
                <a:cubicBezTo>
                  <a:pt x="179987" y="472420"/>
                  <a:pt x="180158" y="280814"/>
                  <a:pt x="180158" y="280814"/>
                </a:cubicBezTo>
                <a:cubicBezTo>
                  <a:pt x="180158" y="273036"/>
                  <a:pt x="173839" y="266734"/>
                  <a:pt x="166039" y="266734"/>
                </a:cubicBezTo>
                <a:lnTo>
                  <a:pt x="166039" y="266734"/>
                </a:lnTo>
                <a:cubicBezTo>
                  <a:pt x="158241" y="266734"/>
                  <a:pt x="151922" y="273036"/>
                  <a:pt x="151922" y="280814"/>
                </a:cubicBezTo>
                <a:lnTo>
                  <a:pt x="151751" y="472364"/>
                </a:lnTo>
                <a:lnTo>
                  <a:pt x="151751" y="472364"/>
                </a:lnTo>
                <a:cubicBezTo>
                  <a:pt x="151751" y="479517"/>
                  <a:pt x="148449" y="484853"/>
                  <a:pt x="141675" y="488713"/>
                </a:cubicBezTo>
                <a:cubicBezTo>
                  <a:pt x="129777" y="495527"/>
                  <a:pt x="111104" y="495413"/>
                  <a:pt x="99207" y="488430"/>
                </a:cubicBezTo>
                <a:cubicBezTo>
                  <a:pt x="92318" y="484399"/>
                  <a:pt x="89016" y="478949"/>
                  <a:pt x="89130" y="471852"/>
                </a:cubicBezTo>
                <a:lnTo>
                  <a:pt x="90838" y="340311"/>
                </a:lnTo>
                <a:lnTo>
                  <a:pt x="93001" y="107431"/>
                </a:lnTo>
                <a:cubicBezTo>
                  <a:pt x="93058" y="99654"/>
                  <a:pt x="86796" y="93295"/>
                  <a:pt x="78997" y="93239"/>
                </a:cubicBezTo>
                <a:lnTo>
                  <a:pt x="78883" y="93239"/>
                </a:lnTo>
                <a:cubicBezTo>
                  <a:pt x="71141" y="93239"/>
                  <a:pt x="64822" y="99427"/>
                  <a:pt x="64765" y="107205"/>
                </a:cubicBezTo>
                <a:lnTo>
                  <a:pt x="63570" y="234885"/>
                </a:lnTo>
                <a:cubicBezTo>
                  <a:pt x="63456" y="235169"/>
                  <a:pt x="63342" y="235453"/>
                  <a:pt x="63228" y="235737"/>
                </a:cubicBezTo>
                <a:cubicBezTo>
                  <a:pt x="57592" y="250554"/>
                  <a:pt x="50135" y="259695"/>
                  <a:pt x="42734" y="260149"/>
                </a:cubicBezTo>
                <a:cubicBezTo>
                  <a:pt x="36301" y="260831"/>
                  <a:pt x="34366" y="259013"/>
                  <a:pt x="33740" y="258389"/>
                </a:cubicBezTo>
                <a:cubicBezTo>
                  <a:pt x="26851" y="251804"/>
                  <a:pt x="28218" y="228413"/>
                  <a:pt x="29015" y="214448"/>
                </a:cubicBezTo>
                <a:cubicBezTo>
                  <a:pt x="29299" y="209792"/>
                  <a:pt x="29527" y="205477"/>
                  <a:pt x="29584" y="201674"/>
                </a:cubicBezTo>
                <a:lnTo>
                  <a:pt x="29584" y="198494"/>
                </a:lnTo>
                <a:cubicBezTo>
                  <a:pt x="30438" y="149614"/>
                  <a:pt x="31519" y="82679"/>
                  <a:pt x="38237" y="54861"/>
                </a:cubicBezTo>
                <a:cubicBezTo>
                  <a:pt x="38294" y="54577"/>
                  <a:pt x="38351" y="54350"/>
                  <a:pt x="38408" y="54123"/>
                </a:cubicBezTo>
                <a:cubicBezTo>
                  <a:pt x="42563" y="39646"/>
                  <a:pt x="133192" y="19833"/>
                  <a:pt x="228489" y="31016"/>
                </a:cubicBezTo>
                <a:cubicBezTo>
                  <a:pt x="282115" y="37318"/>
                  <a:pt x="294241" y="49921"/>
                  <a:pt x="294355" y="52704"/>
                </a:cubicBezTo>
                <a:lnTo>
                  <a:pt x="301300" y="205818"/>
                </a:lnTo>
                <a:cubicBezTo>
                  <a:pt x="301471" y="209792"/>
                  <a:pt x="301869" y="213993"/>
                  <a:pt x="302325" y="218251"/>
                </a:cubicBezTo>
                <a:cubicBezTo>
                  <a:pt x="304317" y="238405"/>
                  <a:pt x="304204" y="247773"/>
                  <a:pt x="294810" y="253110"/>
                </a:cubicBezTo>
                <a:close/>
              </a:path>
            </a:pathLst>
          </a:custGeom>
          <a:solidFill>
            <a:srgbClr val="F5A71E"/>
          </a:solidFill>
          <a:ln w="9538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37639AB-8376-7652-5FC2-3D3969604D9C}"/>
              </a:ext>
            </a:extLst>
          </p:cNvPr>
          <p:cNvSpPr/>
          <p:nvPr/>
        </p:nvSpPr>
        <p:spPr>
          <a:xfrm>
            <a:off x="815939" y="3582432"/>
            <a:ext cx="162560" cy="143980"/>
          </a:xfrm>
          <a:custGeom>
            <a:avLst/>
            <a:gdLst>
              <a:gd name="connsiteX0" fmla="*/ 80952 w 162927"/>
              <a:gd name="connsiteY0" fmla="*/ 162141 h 162141"/>
              <a:gd name="connsiteX1" fmla="*/ 121825 w 162927"/>
              <a:gd name="connsiteY1" fmla="*/ 151127 h 162141"/>
              <a:gd name="connsiteX2" fmla="*/ 162928 w 162927"/>
              <a:gd name="connsiteY2" fmla="*/ 80787 h 162141"/>
              <a:gd name="connsiteX3" fmla="*/ 81919 w 162927"/>
              <a:gd name="connsiteY3" fmla="*/ 0 h 162141"/>
              <a:gd name="connsiteX4" fmla="*/ 41045 w 162927"/>
              <a:gd name="connsiteY4" fmla="*/ 11014 h 162141"/>
              <a:gd name="connsiteX5" fmla="*/ 0 w 162927"/>
              <a:gd name="connsiteY5" fmla="*/ 81298 h 162141"/>
              <a:gd name="connsiteX6" fmla="*/ 81008 w 162927"/>
              <a:gd name="connsiteY6" fmla="*/ 162085 h 162141"/>
              <a:gd name="connsiteX7" fmla="*/ 55106 w 162927"/>
              <a:gd name="connsiteY7" fmla="*/ 35426 h 162141"/>
              <a:gd name="connsiteX8" fmla="*/ 81862 w 162927"/>
              <a:gd name="connsiteY8" fmla="*/ 28159 h 162141"/>
              <a:gd name="connsiteX9" fmla="*/ 134634 w 162927"/>
              <a:gd name="connsiteY9" fmla="*/ 80787 h 162141"/>
              <a:gd name="connsiteX10" fmla="*/ 107651 w 162927"/>
              <a:gd name="connsiteY10" fmla="*/ 126716 h 162141"/>
              <a:gd name="connsiteX11" fmla="*/ 80894 w 162927"/>
              <a:gd name="connsiteY11" fmla="*/ 133982 h 162141"/>
              <a:gd name="connsiteX12" fmla="*/ 28122 w 162927"/>
              <a:gd name="connsiteY12" fmla="*/ 81355 h 162141"/>
              <a:gd name="connsiteX13" fmla="*/ 55106 w 162927"/>
              <a:gd name="connsiteY13" fmla="*/ 35426 h 16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2927" h="162141">
                <a:moveTo>
                  <a:pt x="80952" y="162141"/>
                </a:moveTo>
                <a:cubicBezTo>
                  <a:pt x="95411" y="162141"/>
                  <a:pt x="109586" y="158281"/>
                  <a:pt x="121825" y="151127"/>
                </a:cubicBezTo>
                <a:cubicBezTo>
                  <a:pt x="147158" y="136764"/>
                  <a:pt x="162928" y="109854"/>
                  <a:pt x="162928" y="80787"/>
                </a:cubicBezTo>
                <a:cubicBezTo>
                  <a:pt x="162928" y="36221"/>
                  <a:pt x="126550" y="0"/>
                  <a:pt x="81919" y="0"/>
                </a:cubicBezTo>
                <a:cubicBezTo>
                  <a:pt x="67460" y="0"/>
                  <a:pt x="53228" y="3861"/>
                  <a:pt x="41045" y="11014"/>
                </a:cubicBezTo>
                <a:cubicBezTo>
                  <a:pt x="15712" y="25377"/>
                  <a:pt x="0" y="52287"/>
                  <a:pt x="0" y="81298"/>
                </a:cubicBezTo>
                <a:cubicBezTo>
                  <a:pt x="0" y="125864"/>
                  <a:pt x="36320" y="162085"/>
                  <a:pt x="81008" y="162085"/>
                </a:cubicBezTo>
                <a:close/>
                <a:moveTo>
                  <a:pt x="55106" y="35426"/>
                </a:moveTo>
                <a:cubicBezTo>
                  <a:pt x="63190" y="30714"/>
                  <a:pt x="72412" y="28159"/>
                  <a:pt x="81862" y="28159"/>
                </a:cubicBezTo>
                <a:cubicBezTo>
                  <a:pt x="110952" y="28159"/>
                  <a:pt x="134634" y="51776"/>
                  <a:pt x="134634" y="80787"/>
                </a:cubicBezTo>
                <a:cubicBezTo>
                  <a:pt x="134634" y="99692"/>
                  <a:pt x="124387" y="117291"/>
                  <a:pt x="107651" y="126716"/>
                </a:cubicBezTo>
                <a:cubicBezTo>
                  <a:pt x="99567" y="131428"/>
                  <a:pt x="90344" y="133982"/>
                  <a:pt x="80894" y="133982"/>
                </a:cubicBezTo>
                <a:cubicBezTo>
                  <a:pt x="51804" y="133982"/>
                  <a:pt x="28122" y="110365"/>
                  <a:pt x="28122" y="81355"/>
                </a:cubicBezTo>
                <a:cubicBezTo>
                  <a:pt x="28122" y="62449"/>
                  <a:pt x="38369" y="44907"/>
                  <a:pt x="55106" y="35426"/>
                </a:cubicBezTo>
                <a:close/>
              </a:path>
            </a:pathLst>
          </a:custGeom>
          <a:solidFill>
            <a:srgbClr val="F5A71E"/>
          </a:solidFill>
          <a:ln w="9538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9" name="Picture 28" descr="Men carrying a large box&#10;&#10;Description automatically generated with medium confidence">
            <a:extLst>
              <a:ext uri="{FF2B5EF4-FFF2-40B4-BE49-F238E27FC236}">
                <a16:creationId xmlns:a16="http://schemas.microsoft.com/office/drawing/2014/main" id="{C21649F1-90A8-46CF-9683-98539615BB8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275" y="1484559"/>
            <a:ext cx="3147391" cy="3115917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D93375A3-271F-7655-15AA-76D1EDF417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14621" y="3693894"/>
            <a:ext cx="541647" cy="54616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869D1D-C817-4802-F903-EA63575EAF3E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891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lowchart: Alternate Process 36">
            <a:extLst>
              <a:ext uri="{FF2B5EF4-FFF2-40B4-BE49-F238E27FC236}">
                <a16:creationId xmlns:a16="http://schemas.microsoft.com/office/drawing/2014/main" id="{F453B0DB-8997-1CE0-2BB3-BC57131FF82C}"/>
              </a:ext>
            </a:extLst>
          </p:cNvPr>
          <p:cNvSpPr/>
          <p:nvPr/>
        </p:nvSpPr>
        <p:spPr>
          <a:xfrm>
            <a:off x="4713531" y="3337844"/>
            <a:ext cx="2889962" cy="2115900"/>
          </a:xfrm>
          <a:prstGeom prst="flowChartAlternateProcess">
            <a:avLst/>
          </a:prstGeom>
          <a:noFill/>
          <a:ln>
            <a:solidFill>
              <a:srgbClr val="1E303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2E5CA0-23B1-D516-441D-88E285B1BDB6}"/>
              </a:ext>
            </a:extLst>
          </p:cNvPr>
          <p:cNvSpPr/>
          <p:nvPr/>
        </p:nvSpPr>
        <p:spPr>
          <a:xfrm>
            <a:off x="592331" y="5658844"/>
            <a:ext cx="11053758" cy="496251"/>
          </a:xfrm>
          <a:prstGeom prst="rect">
            <a:avLst/>
          </a:prstGeom>
          <a:solidFill>
            <a:srgbClr val="F5B00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5B005"/>
              </a:buClr>
              <a:buFont typeface="Wingdings" panose="05000000000000000000" pitchFamily="2" charset="2"/>
              <a:buChar char="§"/>
              <a:defRPr/>
            </a:pPr>
            <a:r>
              <a:rPr lang="en-US" sz="180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</a:t>
            </a:r>
            <a:r>
              <a:rPr lang="en-US" sz="1800" b="1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Asset-based </a:t>
            </a:r>
            <a:r>
              <a:rPr lang="en-US" sz="180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transportation </a:t>
            </a:r>
            <a:r>
              <a:rPr lang="en-US" sz="1800" b="1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 </a:t>
            </a:r>
            <a:r>
              <a:rPr lang="en-US" sz="180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designed to service</a:t>
            </a:r>
            <a:r>
              <a:rPr lang="en-US" sz="1800" b="1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Unique Products </a:t>
            </a:r>
            <a:r>
              <a:rPr lang="en-US" sz="180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yours. 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6FD556-EAF9-F982-40C6-28D46E5897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3046" y="6553905"/>
            <a:ext cx="2743200" cy="267000"/>
          </a:xfrm>
        </p:spPr>
        <p:txBody>
          <a:bodyPr/>
          <a:lstStyle/>
          <a:p>
            <a:r>
              <a:rPr lang="en-US" sz="1400">
                <a:solidFill>
                  <a:srgbClr val="FFFFFF"/>
                </a:solidFill>
              </a:rPr>
              <a:t>Specialized Solutions </a:t>
            </a:r>
          </a:p>
          <a:p>
            <a:endParaRPr lang="en-US" sz="140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2EB9898-A43C-4ACD-CD62-42E7D577ED73}"/>
              </a:ext>
            </a:extLst>
          </p:cNvPr>
          <p:cNvGrpSpPr/>
          <p:nvPr/>
        </p:nvGrpSpPr>
        <p:grpSpPr>
          <a:xfrm>
            <a:off x="4667303" y="1530965"/>
            <a:ext cx="3159737" cy="2138688"/>
            <a:chOff x="4667303" y="1369596"/>
            <a:chExt cx="3159737" cy="213868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8DAF3A6-31A4-FDF7-64B4-48035941FCE0}"/>
                </a:ext>
              </a:extLst>
            </p:cNvPr>
            <p:cNvGrpSpPr/>
            <p:nvPr/>
          </p:nvGrpSpPr>
          <p:grpSpPr>
            <a:xfrm>
              <a:off x="4667303" y="1369596"/>
              <a:ext cx="3159737" cy="1626285"/>
              <a:chOff x="8759711" y="1596722"/>
              <a:chExt cx="1371600" cy="548640"/>
            </a:xfrm>
            <a:gradFill flip="none" rotWithShape="1">
              <a:gsLst>
                <a:gs pos="0">
                  <a:srgbClr val="0A9594">
                    <a:tint val="66000"/>
                    <a:satMod val="160000"/>
                  </a:srgbClr>
                </a:gs>
                <a:gs pos="50000">
                  <a:srgbClr val="0A9594">
                    <a:tint val="44500"/>
                    <a:satMod val="160000"/>
                  </a:srgbClr>
                </a:gs>
                <a:gs pos="100000">
                  <a:srgbClr val="0A9594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1E0347EB-B8F9-0206-7B2B-B828AF91CB3E}"/>
                  </a:ext>
                </a:extLst>
              </p:cNvPr>
              <p:cNvSpPr/>
              <p:nvPr/>
            </p:nvSpPr>
            <p:spPr>
              <a:xfrm>
                <a:off x="8759711" y="1596722"/>
                <a:ext cx="1371600" cy="54864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DD63319-507B-7A3E-082E-9926A698DF06}"/>
                  </a:ext>
                </a:extLst>
              </p:cNvPr>
              <p:cNvSpPr txBox="1"/>
              <p:nvPr/>
            </p:nvSpPr>
            <p:spPr>
              <a:xfrm>
                <a:off x="8759711" y="1655155"/>
                <a:ext cx="1371600" cy="215444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defTabSz="1036290">
                  <a:defRPr sz="1360" b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/>
                  </a:defRPr>
                </a:lvl1pPr>
              </a:lstStyle>
              <a:p>
                <a:pPr algn="ctr"/>
                <a:endParaRPr 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9" name="Graphic 8" descr="Warehouse with solid fill">
              <a:extLst>
                <a:ext uri="{FF2B5EF4-FFF2-40B4-BE49-F238E27FC236}">
                  <a16:creationId xmlns:a16="http://schemas.microsoft.com/office/drawing/2014/main" id="{0B81791F-EFE5-46FD-7C63-79E9A1456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92194" y="1461803"/>
              <a:ext cx="592659" cy="681857"/>
            </a:xfrm>
            <a:prstGeom prst="rect">
              <a:avLst/>
            </a:prstGeom>
          </p:spPr>
        </p:pic>
        <p:sp>
          <p:nvSpPr>
            <p:cNvPr id="14" name="Footer Placeholder 4">
              <a:extLst>
                <a:ext uri="{FF2B5EF4-FFF2-40B4-BE49-F238E27FC236}">
                  <a16:creationId xmlns:a16="http://schemas.microsoft.com/office/drawing/2014/main" id="{41A6DB5C-D631-4701-E15F-714B6E9DB090}"/>
                </a:ext>
              </a:extLst>
            </p:cNvPr>
            <p:cNvSpPr txBox="1">
              <a:spLocks/>
            </p:cNvSpPr>
            <p:nvPr/>
          </p:nvSpPr>
          <p:spPr>
            <a:xfrm>
              <a:off x="5223276" y="2507122"/>
              <a:ext cx="2182654" cy="1001162"/>
            </a:xfrm>
            <a:prstGeom prst="rect">
              <a:avLst/>
            </a:prstGeom>
          </p:spPr>
          <p:txBody>
            <a:bodyPr vert="horz" lIns="91440" tIns="45720" rIns="91440" bIns="45720" rtlCol="0" anchor="b" anchorCtr="0"/>
            <a:lstStyle>
              <a:defPPr>
                <a:defRPr lang="en-US"/>
              </a:defPPr>
              <a:lvl1pPr marL="0" algn="l" defTabSz="457200" rtl="0" eaLnBrk="1" latinLnBrk="0" hangingPunct="1">
                <a:defRPr sz="1000" b="0" i="0" kern="1200" spc="100" baseline="0">
                  <a:solidFill>
                    <a:schemeClr val="tx1"/>
                  </a:solidFill>
                  <a:latin typeface="Gill Sans MT" panose="020B0502020104020203" pitchFamily="34" charset="77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>
                  <a:srgbClr val="9FC8D5"/>
                </a:buClr>
              </a:pPr>
              <a:endParaRPr lang="en-US" sz="2000" b="1" spc="0">
                <a:solidFill>
                  <a:srgbClr val="29414D"/>
                </a:solidFill>
                <a:latin typeface="Arial"/>
                <a:cs typeface="Arial"/>
              </a:endParaRPr>
            </a:p>
            <a:p>
              <a:pPr algn="ctr"/>
              <a:endParaRPr lang="en-US" sz="2000" b="1" spc="0">
                <a:solidFill>
                  <a:srgbClr val="29414D"/>
                </a:solidFill>
                <a:latin typeface="Arial"/>
                <a:cs typeface="Arial"/>
              </a:endParaRPr>
            </a:p>
            <a:p>
              <a:pPr algn="ctr"/>
              <a:r>
                <a:rPr lang="en-US" sz="2000" b="1" spc="0">
                  <a:solidFill>
                    <a:srgbClr val="29414D"/>
                  </a:solidFill>
                  <a:latin typeface="Arial"/>
                  <a:cs typeface="Arial"/>
                </a:rPr>
                <a:t>FINAL MILE WAREHOUSING </a:t>
              </a:r>
              <a:endParaRPr lang="en-US"/>
            </a:p>
            <a:p>
              <a:pPr marL="285750" indent="-172720" algn="ctr">
                <a:buClr>
                  <a:srgbClr val="0A9594"/>
                </a:buClr>
                <a:buFont typeface="Arial" panose="020B0604020202020204" pitchFamily="34" charset="0"/>
                <a:buChar char="•"/>
              </a:pPr>
              <a:endParaRPr lang="en-US" sz="1800" b="1" spc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841A669-B503-35D8-49AF-01AEE3A218E0}"/>
              </a:ext>
            </a:extLst>
          </p:cNvPr>
          <p:cNvGrpSpPr/>
          <p:nvPr/>
        </p:nvGrpSpPr>
        <p:grpSpPr>
          <a:xfrm>
            <a:off x="8614344" y="1514079"/>
            <a:ext cx="3108721" cy="1877562"/>
            <a:chOff x="8614344" y="1352710"/>
            <a:chExt cx="3108721" cy="18775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76F5009-833E-7EE4-E483-048102AB8C84}"/>
                </a:ext>
              </a:extLst>
            </p:cNvPr>
            <p:cNvGrpSpPr/>
            <p:nvPr/>
          </p:nvGrpSpPr>
          <p:grpSpPr>
            <a:xfrm>
              <a:off x="8614344" y="1352710"/>
              <a:ext cx="3108721" cy="1626285"/>
              <a:chOff x="8759711" y="1596722"/>
              <a:chExt cx="1371600" cy="548640"/>
            </a:xfrm>
            <a:gradFill flip="none" rotWithShape="1">
              <a:gsLst>
                <a:gs pos="0">
                  <a:srgbClr val="0A9594">
                    <a:tint val="66000"/>
                    <a:satMod val="160000"/>
                  </a:srgbClr>
                </a:gs>
                <a:gs pos="50000">
                  <a:srgbClr val="0A9594">
                    <a:tint val="44500"/>
                    <a:satMod val="160000"/>
                  </a:srgbClr>
                </a:gs>
                <a:gs pos="100000">
                  <a:srgbClr val="0A9594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A447A71A-28B6-49F8-A153-6AD16228DC67}"/>
                  </a:ext>
                </a:extLst>
              </p:cNvPr>
              <p:cNvSpPr/>
              <p:nvPr/>
            </p:nvSpPr>
            <p:spPr>
              <a:xfrm>
                <a:off x="8759711" y="1596722"/>
                <a:ext cx="1371600" cy="54864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F3CD787-4111-34E9-2173-E63207FA70AF}"/>
                  </a:ext>
                </a:extLst>
              </p:cNvPr>
              <p:cNvSpPr txBox="1"/>
              <p:nvPr/>
            </p:nvSpPr>
            <p:spPr>
              <a:xfrm>
                <a:off x="8759711" y="1655155"/>
                <a:ext cx="1371600" cy="215444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defTabSz="1036290">
                  <a:defRPr sz="1360" b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/>
                  </a:defRPr>
                </a:lvl1pPr>
              </a:lstStyle>
              <a:p>
                <a:pPr algn="ctr"/>
                <a:endParaRPr 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Graphic 10" descr="Truck with solid fill">
              <a:extLst>
                <a:ext uri="{FF2B5EF4-FFF2-40B4-BE49-F238E27FC236}">
                  <a16:creationId xmlns:a16="http://schemas.microsoft.com/office/drawing/2014/main" id="{20420B56-6370-2590-4515-4DD52BAE4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981844" y="1516338"/>
              <a:ext cx="572786" cy="572786"/>
            </a:xfrm>
            <a:prstGeom prst="rect">
              <a:avLst/>
            </a:prstGeom>
          </p:spPr>
        </p:pic>
        <p:sp>
          <p:nvSpPr>
            <p:cNvPr id="15" name="Footer Placeholder 4">
              <a:extLst>
                <a:ext uri="{FF2B5EF4-FFF2-40B4-BE49-F238E27FC236}">
                  <a16:creationId xmlns:a16="http://schemas.microsoft.com/office/drawing/2014/main" id="{9D83035B-F7E0-BD5A-6073-E01AE9BD2538}"/>
                </a:ext>
              </a:extLst>
            </p:cNvPr>
            <p:cNvSpPr txBox="1">
              <a:spLocks/>
            </p:cNvSpPr>
            <p:nvPr/>
          </p:nvSpPr>
          <p:spPr>
            <a:xfrm>
              <a:off x="9270559" y="2435599"/>
              <a:ext cx="1943937" cy="794673"/>
            </a:xfrm>
            <a:prstGeom prst="rect">
              <a:avLst/>
            </a:prstGeom>
          </p:spPr>
          <p:txBody>
            <a:bodyPr vert="horz" lIns="91440" tIns="45720" rIns="91440" bIns="45720" rtlCol="0" anchor="b" anchorCtr="0"/>
            <a:lstStyle>
              <a:defPPr>
                <a:defRPr lang="en-US"/>
              </a:defPPr>
              <a:lvl1pPr marL="0" algn="l" defTabSz="457200" rtl="0" eaLnBrk="1" latinLnBrk="0" hangingPunct="1">
                <a:defRPr sz="1000" b="0" i="0" kern="1200" spc="100" baseline="0">
                  <a:solidFill>
                    <a:schemeClr val="tx1"/>
                  </a:solidFill>
                  <a:latin typeface="Gill Sans MT" panose="020B0502020104020203" pitchFamily="34" charset="77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>
                  <a:srgbClr val="9FC8D5"/>
                </a:buClr>
              </a:pPr>
              <a:r>
                <a:rPr lang="en-US" sz="2000" b="1" spc="0">
                  <a:solidFill>
                    <a:srgbClr val="2941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TIMED FINAL DELIVERY</a:t>
              </a:r>
            </a:p>
            <a:p>
              <a:pPr algn="ctr">
                <a:buClr>
                  <a:srgbClr val="9FC8D5"/>
                </a:buClr>
              </a:pPr>
              <a:endParaRPr lang="en-US" sz="2000" b="1" spc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C33C6231-4C59-1CEA-16DB-2CE88B52B105}"/>
              </a:ext>
            </a:extLst>
          </p:cNvPr>
          <p:cNvSpPr txBox="1">
            <a:spLocks/>
          </p:cNvSpPr>
          <p:nvPr/>
        </p:nvSpPr>
        <p:spPr>
          <a:xfrm>
            <a:off x="158837" y="-244554"/>
            <a:ext cx="10685786" cy="1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Total Solutions</a:t>
            </a:r>
            <a:endParaRPr lang="en-US" b="1" dirty="0">
              <a:solidFill>
                <a:srgbClr val="EDAB05"/>
              </a:solidFill>
              <a:latin typeface="Arial Black" panose="020B0A04020102020204" pitchFamily="34" charset="0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83E885-F5D4-5305-DC16-E2972E851150}"/>
              </a:ext>
            </a:extLst>
          </p:cNvPr>
          <p:cNvSpPr txBox="1"/>
          <p:nvPr/>
        </p:nvSpPr>
        <p:spPr>
          <a:xfrm>
            <a:off x="792692" y="745428"/>
            <a:ext cx="8511664" cy="43027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 b="1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AABFD9-B920-689C-C505-18C6BCC910E1}"/>
              </a:ext>
            </a:extLst>
          </p:cNvPr>
          <p:cNvGrpSpPr/>
          <p:nvPr/>
        </p:nvGrpSpPr>
        <p:grpSpPr>
          <a:xfrm>
            <a:off x="663714" y="1512110"/>
            <a:ext cx="3108720" cy="1853362"/>
            <a:chOff x="663714" y="1350741"/>
            <a:chExt cx="3108720" cy="1853362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7B0ADF6-1CF3-C25B-DD8E-56960127954F}"/>
                </a:ext>
              </a:extLst>
            </p:cNvPr>
            <p:cNvGrpSpPr/>
            <p:nvPr/>
          </p:nvGrpSpPr>
          <p:grpSpPr>
            <a:xfrm>
              <a:off x="663714" y="1350741"/>
              <a:ext cx="3108720" cy="1626284"/>
              <a:chOff x="8759711" y="1596722"/>
              <a:chExt cx="1371600" cy="548640"/>
            </a:xfrm>
            <a:gradFill flip="none" rotWithShape="1">
              <a:gsLst>
                <a:gs pos="0">
                  <a:srgbClr val="0A9594">
                    <a:tint val="66000"/>
                    <a:satMod val="160000"/>
                  </a:srgbClr>
                </a:gs>
                <a:gs pos="50000">
                  <a:srgbClr val="0A9594">
                    <a:tint val="44500"/>
                    <a:satMod val="160000"/>
                  </a:srgbClr>
                </a:gs>
                <a:gs pos="100000">
                  <a:srgbClr val="0A9594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BD770980-3CEA-9F64-7E44-ACE0F7CFD65F}"/>
                  </a:ext>
                </a:extLst>
              </p:cNvPr>
              <p:cNvSpPr/>
              <p:nvPr/>
            </p:nvSpPr>
            <p:spPr>
              <a:xfrm>
                <a:off x="8759711" y="1596722"/>
                <a:ext cx="1371600" cy="54864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9A62812-1C1A-D89A-EF8B-3BAB2570D93B}"/>
                  </a:ext>
                </a:extLst>
              </p:cNvPr>
              <p:cNvSpPr txBox="1"/>
              <p:nvPr/>
            </p:nvSpPr>
            <p:spPr>
              <a:xfrm>
                <a:off x="8759711" y="1655155"/>
                <a:ext cx="1371600" cy="215444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defTabSz="1036290">
                  <a:defRPr sz="1360" b="1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/>
                  </a:defRPr>
                </a:lvl1pPr>
              </a:lstStyle>
              <a:p>
                <a:pPr algn="ctr"/>
                <a:endParaRPr 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Footer Placeholder 4">
              <a:extLst>
                <a:ext uri="{FF2B5EF4-FFF2-40B4-BE49-F238E27FC236}">
                  <a16:creationId xmlns:a16="http://schemas.microsoft.com/office/drawing/2014/main" id="{87E1200B-72B7-44A7-FFCB-9D79457C2F32}"/>
                </a:ext>
              </a:extLst>
            </p:cNvPr>
            <p:cNvSpPr txBox="1">
              <a:spLocks/>
            </p:cNvSpPr>
            <p:nvPr/>
          </p:nvSpPr>
          <p:spPr>
            <a:xfrm>
              <a:off x="1141606" y="2591397"/>
              <a:ext cx="2203301" cy="612706"/>
            </a:xfrm>
            <a:prstGeom prst="rect">
              <a:avLst/>
            </a:prstGeom>
          </p:spPr>
          <p:txBody>
            <a:bodyPr vert="horz" lIns="91440" tIns="45720" rIns="91440" bIns="45720" rtlCol="0" anchor="b" anchorCtr="0"/>
            <a:lstStyle>
              <a:defPPr>
                <a:defRPr lang="en-US"/>
              </a:defPPr>
              <a:lvl1pPr marL="0" algn="l" defTabSz="457200" rtl="0" eaLnBrk="1" latinLnBrk="0" hangingPunct="1">
                <a:defRPr sz="1000" b="0" i="0" kern="1200" spc="100" baseline="0">
                  <a:solidFill>
                    <a:schemeClr val="tx1"/>
                  </a:solidFill>
                  <a:latin typeface="Gill Sans MT" panose="020B0502020104020203" pitchFamily="34" charset="77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>
                  <a:srgbClr val="9FC8D5"/>
                </a:buClr>
              </a:pPr>
              <a:r>
                <a:rPr lang="en-US" sz="2000" b="1" spc="0">
                  <a:solidFill>
                    <a:srgbClr val="2941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REGIONAL HUB WAREHOUSING</a:t>
              </a:r>
            </a:p>
            <a:p>
              <a:pPr algn="ctr">
                <a:buClr>
                  <a:srgbClr val="9FC8D5"/>
                </a:buClr>
              </a:pPr>
              <a:endParaRPr lang="en-US" sz="2000" b="1" spc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Graphic 86">
              <a:extLst>
                <a:ext uri="{FF2B5EF4-FFF2-40B4-BE49-F238E27FC236}">
                  <a16:creationId xmlns:a16="http://schemas.microsoft.com/office/drawing/2014/main" id="{230D9783-97C3-6B0A-CCF6-DEF732139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23763" y="1549493"/>
              <a:ext cx="577898" cy="523294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64609FA-EF2C-3B35-6F16-72C42E39B0A7}"/>
              </a:ext>
            </a:extLst>
          </p:cNvPr>
          <p:cNvSpPr txBox="1"/>
          <p:nvPr/>
        </p:nvSpPr>
        <p:spPr>
          <a:xfrm>
            <a:off x="4628696" y="3429000"/>
            <a:ext cx="297479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173038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spc="0" dirty="0">
                <a:solidFill>
                  <a:srgbClr val="1E3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Closest to Project Store(s)</a:t>
            </a:r>
          </a:p>
          <a:p>
            <a:pPr marL="285750" indent="-173038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1E3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spc="0" dirty="0">
                <a:solidFill>
                  <a:srgbClr val="1E3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Remodels, New Builds, Capex &amp; Special Projects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1E3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E30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250 warehouses used daily</a:t>
            </a:r>
            <a:endParaRPr lang="en-US" sz="1600" spc="0" dirty="0">
              <a:solidFill>
                <a:srgbClr val="1E30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6B3C9-90F9-50E5-0834-F0A9FE95F7B1}"/>
              </a:ext>
            </a:extLst>
          </p:cNvPr>
          <p:cNvSpPr txBox="1"/>
          <p:nvPr/>
        </p:nvSpPr>
        <p:spPr>
          <a:xfrm>
            <a:off x="658352" y="3381582"/>
            <a:ext cx="31087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spc="0" dirty="0">
                <a:solidFill>
                  <a:srgbClr val="5859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Pre-Buys, Store Specific &amp; Reallocations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5859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Warehousing with Inventory Management</a:t>
            </a:r>
          </a:p>
          <a:p>
            <a:pPr marL="287338" indent="-174625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or multi warehouse locations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5859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4E85B8-1677-8D20-2E17-07DF169A9171}"/>
              </a:ext>
            </a:extLst>
          </p:cNvPr>
          <p:cNvSpPr txBox="1"/>
          <p:nvPr/>
        </p:nvSpPr>
        <p:spPr>
          <a:xfrm>
            <a:off x="8650345" y="3391641"/>
            <a:ext cx="317311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spc="0" dirty="0">
                <a:solidFill>
                  <a:srgbClr val="5859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Scheduled just in time to meet Installers 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5859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r>
              <a:rPr lang="en-US" sz="1600" spc="0" dirty="0">
                <a:solidFill>
                  <a:srgbClr val="5859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Transfers 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5859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8" indent="-174625">
              <a:buClr>
                <a:srgbClr val="0A9594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5859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Reverse Logistics asset management &amp; disposition     </a:t>
            </a:r>
          </a:p>
          <a:p>
            <a:pPr marL="287338" indent="-174625" algn="l">
              <a:buClr>
                <a:srgbClr val="0A9594"/>
              </a:buClr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5859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24">
            <a:extLst>
              <a:ext uri="{FF2B5EF4-FFF2-40B4-BE49-F238E27FC236}">
                <a16:creationId xmlns:a16="http://schemas.microsoft.com/office/drawing/2014/main" id="{C4F9C1D0-B8B3-D6E7-3F04-959BDE62A01F}"/>
              </a:ext>
            </a:extLst>
          </p:cNvPr>
          <p:cNvSpPr txBox="1">
            <a:spLocks/>
          </p:cNvSpPr>
          <p:nvPr/>
        </p:nvSpPr>
        <p:spPr>
          <a:xfrm>
            <a:off x="792692" y="933582"/>
            <a:ext cx="11164340" cy="950588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...over 5,000 stores and 46,000 units delivered</a:t>
            </a:r>
          </a:p>
        </p:txBody>
      </p:sp>
      <p:sp>
        <p:nvSpPr>
          <p:cNvPr id="12" name="Text Placeholder 132">
            <a:extLst>
              <a:ext uri="{FF2B5EF4-FFF2-40B4-BE49-F238E27FC236}">
                <a16:creationId xmlns:a16="http://schemas.microsoft.com/office/drawing/2014/main" id="{D033C1AF-1C18-405B-7A83-76859FB0AEBC}"/>
              </a:ext>
            </a:extLst>
          </p:cNvPr>
          <p:cNvSpPr txBox="1">
            <a:spLocks/>
          </p:cNvSpPr>
          <p:nvPr/>
        </p:nvSpPr>
        <p:spPr>
          <a:xfrm>
            <a:off x="-3946502" y="465138"/>
            <a:ext cx="4538833" cy="694729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5B005"/>
              </a:buClr>
              <a:buFont typeface="Wingdings" panose="05000000000000000000" pitchFamily="2" charset="2"/>
              <a:buChar char="§"/>
              <a:defRPr/>
            </a:pPr>
            <a:endParaRPr lang="en-US" sz="200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132">
            <a:extLst>
              <a:ext uri="{FF2B5EF4-FFF2-40B4-BE49-F238E27FC236}">
                <a16:creationId xmlns:a16="http://schemas.microsoft.com/office/drawing/2014/main" id="{B1E5E597-FE65-16C0-45AB-CFD19535220A}"/>
              </a:ext>
            </a:extLst>
          </p:cNvPr>
          <p:cNvSpPr txBox="1">
            <a:spLocks/>
          </p:cNvSpPr>
          <p:nvPr/>
        </p:nvSpPr>
        <p:spPr>
          <a:xfrm>
            <a:off x="-4305772" y="2943175"/>
            <a:ext cx="4764229" cy="1194914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5B005"/>
              </a:buClr>
              <a:buFont typeface="Wingdings" panose="05000000000000000000" pitchFamily="2" charset="2"/>
              <a:buChar char="§"/>
              <a:defRPr/>
            </a:pPr>
            <a:endParaRPr lang="en-US" sz="2000" b="1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lowchart: Alternate Process 37">
            <a:extLst>
              <a:ext uri="{FF2B5EF4-FFF2-40B4-BE49-F238E27FC236}">
                <a16:creationId xmlns:a16="http://schemas.microsoft.com/office/drawing/2014/main" id="{8E680592-90EA-AC5A-4FB7-439279151A86}"/>
              </a:ext>
            </a:extLst>
          </p:cNvPr>
          <p:cNvSpPr/>
          <p:nvPr/>
        </p:nvSpPr>
        <p:spPr>
          <a:xfrm>
            <a:off x="733162" y="3306084"/>
            <a:ext cx="2889962" cy="2147660"/>
          </a:xfrm>
          <a:prstGeom prst="flowChartAlternateProcess">
            <a:avLst/>
          </a:prstGeom>
          <a:noFill/>
          <a:ln>
            <a:solidFill>
              <a:srgbClr val="1E303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Alternate Process 41">
            <a:extLst>
              <a:ext uri="{FF2B5EF4-FFF2-40B4-BE49-F238E27FC236}">
                <a16:creationId xmlns:a16="http://schemas.microsoft.com/office/drawing/2014/main" id="{2EC42CB4-3C73-9F39-BD02-2CED2EC0A091}"/>
              </a:ext>
            </a:extLst>
          </p:cNvPr>
          <p:cNvSpPr/>
          <p:nvPr/>
        </p:nvSpPr>
        <p:spPr>
          <a:xfrm>
            <a:off x="8718186" y="3323814"/>
            <a:ext cx="2889962" cy="2129930"/>
          </a:xfrm>
          <a:prstGeom prst="flowChartAlternateProcess">
            <a:avLst/>
          </a:prstGeom>
          <a:noFill/>
          <a:ln>
            <a:solidFill>
              <a:srgbClr val="1E303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E50C754-5B7F-2666-5A7A-3E41CC828DFA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127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B8D1B37-EFB2-1312-DC04-B32F5D059AF6}"/>
              </a:ext>
            </a:extLst>
          </p:cNvPr>
          <p:cNvSpPr txBox="1">
            <a:spLocks/>
          </p:cNvSpPr>
          <p:nvPr/>
        </p:nvSpPr>
        <p:spPr>
          <a:xfrm>
            <a:off x="158837" y="-244554"/>
            <a:ext cx="10685786" cy="1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Total Solution Example</a:t>
            </a:r>
            <a:endParaRPr lang="en-US" b="1" dirty="0">
              <a:solidFill>
                <a:srgbClr val="EDAB05"/>
              </a:solidFill>
              <a:latin typeface="Arial Black" panose="020B0A04020102020204" pitchFamily="34" charset="0"/>
              <a:cs typeface="Arial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8B06A84E-160F-2654-7DC9-D7901CB8F83C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-3175" y="6553200"/>
            <a:ext cx="2743200" cy="268288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39FBD3E-3AA4-3468-8D8B-BD5B320B496D}"/>
              </a:ext>
            </a:extLst>
          </p:cNvPr>
          <p:cNvGrpSpPr/>
          <p:nvPr/>
        </p:nvGrpSpPr>
        <p:grpSpPr>
          <a:xfrm>
            <a:off x="5518943" y="1600222"/>
            <a:ext cx="5924010" cy="4245686"/>
            <a:chOff x="5161259" y="1811004"/>
            <a:chExt cx="7948680" cy="535347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F43DA6C-BF48-9482-C518-CC1462D0EC38}"/>
                </a:ext>
              </a:extLst>
            </p:cNvPr>
            <p:cNvSpPr/>
            <p:nvPr/>
          </p:nvSpPr>
          <p:spPr>
            <a:xfrm>
              <a:off x="5360276" y="1811004"/>
              <a:ext cx="7749663" cy="5353471"/>
            </a:xfrm>
            <a:prstGeom prst="rect">
              <a:avLst/>
            </a:prstGeom>
            <a:solidFill>
              <a:srgbClr val="F5A71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438C69B-4F23-EB71-90BC-D898A6DD9217}"/>
                </a:ext>
              </a:extLst>
            </p:cNvPr>
            <p:cNvSpPr/>
            <p:nvPr/>
          </p:nvSpPr>
          <p:spPr>
            <a:xfrm>
              <a:off x="5161259" y="1951952"/>
              <a:ext cx="7785946" cy="5212523"/>
            </a:xfrm>
            <a:prstGeom prst="rect">
              <a:avLst/>
            </a:prstGeom>
            <a:solidFill>
              <a:srgbClr val="29414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</p:grpSp>
      <p:pic>
        <p:nvPicPr>
          <p:cNvPr id="5" name="Picture 5" descr="Speedway_640_1">
            <a:extLst>
              <a:ext uri="{FF2B5EF4-FFF2-40B4-BE49-F238E27FC236}">
                <a16:creationId xmlns:a16="http://schemas.microsoft.com/office/drawing/2014/main" id="{5A2914F8-9DC0-66E4-FFD5-530C5CFBF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1557" y="2122098"/>
            <a:ext cx="5087995" cy="326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D031126-8521-2EE3-76D9-4BFEB8B77BBB}"/>
              </a:ext>
            </a:extLst>
          </p:cNvPr>
          <p:cNvSpPr/>
          <p:nvPr/>
        </p:nvSpPr>
        <p:spPr>
          <a:xfrm>
            <a:off x="617977" y="1280298"/>
            <a:ext cx="4603889" cy="48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r>
              <a:rPr lang="en-US" sz="2118" b="1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Stocking –              </a:t>
            </a:r>
            <a:r>
              <a:rPr lang="en-US" sz="2118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 stores, 93 SKUs per store, and 16 suppliers  </a:t>
            </a: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endParaRPr lang="en-US" sz="2118" dirty="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r>
              <a:rPr lang="en-US" sz="2118" b="1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 Management &amp; Direct Ship </a:t>
            </a:r>
            <a:r>
              <a:rPr lang="en-US" sz="2118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Padded-van Truckloads from 2 suppliers direct to store; 14 SKUs per truck </a:t>
            </a: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endParaRPr lang="en-US" sz="2118" dirty="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r>
              <a:rPr lang="en-US" sz="2118" b="1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 Fulfillment </a:t>
            </a:r>
            <a:r>
              <a:rPr lang="en-US" sz="2118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1348 store POS systems; 41 SKUs; 17 Suppliers</a:t>
            </a: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endParaRPr lang="en-US" sz="2118" dirty="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2575" indent="-302575" defTabSz="806867">
              <a:buFont typeface="Wingdings" panose="05000000000000000000" pitchFamily="2" charset="2"/>
              <a:buChar char="ü"/>
              <a:defRPr/>
            </a:pPr>
            <a:r>
              <a:rPr lang="en-US" sz="2118" b="1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Reverse Logistics</a:t>
            </a:r>
            <a:r>
              <a:rPr lang="en-US" sz="2118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18" b="1" dirty="0">
                <a:solidFill>
                  <a:srgbClr val="2941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806867">
              <a:defRPr/>
            </a:pPr>
            <a:endParaRPr lang="en-US" sz="1588" dirty="0">
              <a:solidFill>
                <a:srgbClr val="2941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B11C686-A878-8F54-5CF8-1055A88B616E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986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347CC1E-0563-4FF2-8730-85E720324AEA}"/>
              </a:ext>
            </a:extLst>
          </p:cNvPr>
          <p:cNvGrpSpPr/>
          <p:nvPr/>
        </p:nvGrpSpPr>
        <p:grpSpPr>
          <a:xfrm>
            <a:off x="2897031" y="951090"/>
            <a:ext cx="6855294" cy="5037030"/>
            <a:chOff x="2633093" y="1021919"/>
            <a:chExt cx="8593756" cy="6281282"/>
          </a:xfrm>
        </p:grpSpPr>
        <p:sp>
          <p:nvSpPr>
            <p:cNvPr id="5" name="Arrow: Pentagon 4">
              <a:extLst>
                <a:ext uri="{FF2B5EF4-FFF2-40B4-BE49-F238E27FC236}">
                  <a16:creationId xmlns:a16="http://schemas.microsoft.com/office/drawing/2014/main" id="{EBDF4AF6-A419-421D-8F24-1E2D21D6B883}"/>
                </a:ext>
              </a:extLst>
            </p:cNvPr>
            <p:cNvSpPr/>
            <p:nvPr/>
          </p:nvSpPr>
          <p:spPr bwMode="auto">
            <a:xfrm>
              <a:off x="4322482" y="6091163"/>
              <a:ext cx="6848688" cy="1167146"/>
            </a:xfrm>
            <a:prstGeom prst="homePlate">
              <a:avLst>
                <a:gd name="adj" fmla="val 61539"/>
              </a:avLst>
            </a:prstGeom>
            <a:solidFill>
              <a:srgbClr val="223E4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81D0D0CB-0AB5-4C42-9559-E2C476034159}"/>
                </a:ext>
              </a:extLst>
            </p:cNvPr>
            <p:cNvSpPr/>
            <p:nvPr/>
          </p:nvSpPr>
          <p:spPr bwMode="auto">
            <a:xfrm>
              <a:off x="2633093" y="6053659"/>
              <a:ext cx="2304652" cy="1249542"/>
            </a:xfrm>
            <a:custGeom>
              <a:avLst/>
              <a:gdLst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0 w 1388037"/>
                <a:gd name="connsiteY3" fmla="*/ 795338 h 795338"/>
                <a:gd name="connsiteX4" fmla="*/ 0 w 1388037"/>
                <a:gd name="connsiteY4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795338 h 795338"/>
                <a:gd name="connsiteX5" fmla="*/ 0 w 1388037"/>
                <a:gd name="connsiteY5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0 h 795338"/>
                <a:gd name="connsiteX0" fmla="*/ 11873 w 1399910"/>
                <a:gd name="connsiteY0" fmla="*/ 0 h 795338"/>
                <a:gd name="connsiteX1" fmla="*/ 1399910 w 1399910"/>
                <a:gd name="connsiteY1" fmla="*/ 0 h 795338"/>
                <a:gd name="connsiteX2" fmla="*/ 1399910 w 1399910"/>
                <a:gd name="connsiteY2" fmla="*/ 795338 h 795338"/>
                <a:gd name="connsiteX3" fmla="*/ 328346 w 1399910"/>
                <a:gd name="connsiteY3" fmla="*/ 795337 h 795338"/>
                <a:gd name="connsiteX4" fmla="*/ 11873 w 1399910"/>
                <a:gd name="connsiteY4" fmla="*/ 0 h 795338"/>
                <a:gd name="connsiteX0" fmla="*/ 28707 w 1416744"/>
                <a:gd name="connsiteY0" fmla="*/ 0 h 795338"/>
                <a:gd name="connsiteX1" fmla="*/ 1416744 w 1416744"/>
                <a:gd name="connsiteY1" fmla="*/ 0 h 795338"/>
                <a:gd name="connsiteX2" fmla="*/ 1416744 w 1416744"/>
                <a:gd name="connsiteY2" fmla="*/ 795338 h 795338"/>
                <a:gd name="connsiteX3" fmla="*/ 345180 w 1416744"/>
                <a:gd name="connsiteY3" fmla="*/ 795337 h 795338"/>
                <a:gd name="connsiteX4" fmla="*/ 28707 w 1416744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355309 w 1426873"/>
                <a:gd name="connsiteY3" fmla="*/ 795337 h 795338"/>
                <a:gd name="connsiteX4" fmla="*/ 38836 w 1426873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976816 w 1426873"/>
                <a:gd name="connsiteY3" fmla="*/ 792956 h 795338"/>
                <a:gd name="connsiteX4" fmla="*/ 355309 w 1426873"/>
                <a:gd name="connsiteY4" fmla="*/ 795337 h 795338"/>
                <a:gd name="connsiteX5" fmla="*/ 38836 w 1426873"/>
                <a:gd name="connsiteY5" fmla="*/ 0 h 795338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976816 w 1426873"/>
                <a:gd name="connsiteY2" fmla="*/ 792956 h 795337"/>
                <a:gd name="connsiteX3" fmla="*/ 355309 w 1426873"/>
                <a:gd name="connsiteY3" fmla="*/ 795337 h 795337"/>
                <a:gd name="connsiteX4" fmla="*/ 38836 w 1426873"/>
                <a:gd name="connsiteY4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048254 w 1426873"/>
                <a:gd name="connsiteY2" fmla="*/ 666751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355309 w 1466917"/>
                <a:gd name="connsiteY4" fmla="*/ 795337 h 795337"/>
                <a:gd name="connsiteX5" fmla="*/ 38836 w 1466917"/>
                <a:gd name="connsiteY5" fmla="*/ 0 h 795337"/>
                <a:gd name="connsiteX0" fmla="*/ 38836 w 1466917"/>
                <a:gd name="connsiteY0" fmla="*/ 0 h 795338"/>
                <a:gd name="connsiteX1" fmla="*/ 1426873 w 1466917"/>
                <a:gd name="connsiteY1" fmla="*/ 0 h 795338"/>
                <a:gd name="connsiteX2" fmla="*/ 1112548 w 1466917"/>
                <a:gd name="connsiteY2" fmla="*/ 790576 h 795338"/>
                <a:gd name="connsiteX3" fmla="*/ 976816 w 1466917"/>
                <a:gd name="connsiteY3" fmla="*/ 792956 h 795338"/>
                <a:gd name="connsiteX4" fmla="*/ 867279 w 1466917"/>
                <a:gd name="connsiteY4" fmla="*/ 795338 h 795338"/>
                <a:gd name="connsiteX5" fmla="*/ 355309 w 1466917"/>
                <a:gd name="connsiteY5" fmla="*/ 795337 h 795338"/>
                <a:gd name="connsiteX6" fmla="*/ 38836 w 1466917"/>
                <a:gd name="connsiteY6" fmla="*/ 0 h 795338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5309 w 1466917"/>
                <a:gd name="connsiteY5" fmla="*/ 795337 h 795337"/>
                <a:gd name="connsiteX6" fmla="*/ 38836 w 1466917"/>
                <a:gd name="connsiteY6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693448 w 1466917"/>
                <a:gd name="connsiteY5" fmla="*/ 483394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48166 w 1466917"/>
                <a:gd name="connsiteY5" fmla="*/ 221457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12473 w 1466917"/>
                <a:gd name="connsiteY5" fmla="*/ 223838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24379 w 1466917"/>
                <a:gd name="connsiteY5" fmla="*/ 78582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07748 w 1466917"/>
                <a:gd name="connsiteY5" fmla="*/ 169069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6201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6917" h="795337">
                  <a:moveTo>
                    <a:pt x="38836" y="0"/>
                  </a:moveTo>
                  <a:lnTo>
                    <a:pt x="1426873" y="0"/>
                  </a:lnTo>
                  <a:cubicBezTo>
                    <a:pt x="1579273" y="334963"/>
                    <a:pt x="1257804" y="760414"/>
                    <a:pt x="1112548" y="790576"/>
                  </a:cubicBezTo>
                  <a:lnTo>
                    <a:pt x="976816" y="792956"/>
                  </a:lnTo>
                  <a:lnTo>
                    <a:pt x="979198" y="221457"/>
                  </a:lnTo>
                  <a:cubicBezTo>
                    <a:pt x="980785" y="154782"/>
                    <a:pt x="915697" y="73820"/>
                    <a:pt x="824416" y="73820"/>
                  </a:cubicBezTo>
                  <a:lnTo>
                    <a:pt x="531523" y="73820"/>
                  </a:lnTo>
                  <a:cubicBezTo>
                    <a:pt x="445797" y="73820"/>
                    <a:pt x="352929" y="140494"/>
                    <a:pt x="352929" y="233363"/>
                  </a:cubicBezTo>
                  <a:cubicBezTo>
                    <a:pt x="353722" y="423863"/>
                    <a:pt x="354516" y="604837"/>
                    <a:pt x="355309" y="795337"/>
                  </a:cubicBezTo>
                  <a:cubicBezTo>
                    <a:pt x="18837" y="618332"/>
                    <a:pt x="-58080" y="272255"/>
                    <a:pt x="38836" y="0"/>
                  </a:cubicBez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3ED1A37F-15B0-40ED-9EDB-F1E976B036C7}"/>
                </a:ext>
              </a:extLst>
            </p:cNvPr>
            <p:cNvSpPr/>
            <p:nvPr/>
          </p:nvSpPr>
          <p:spPr bwMode="auto">
            <a:xfrm>
              <a:off x="4352414" y="4835947"/>
              <a:ext cx="6848688" cy="1167146"/>
            </a:xfrm>
            <a:prstGeom prst="homePlate">
              <a:avLst>
                <a:gd name="adj" fmla="val 61539"/>
              </a:avLst>
            </a:prstGeom>
            <a:solidFill>
              <a:srgbClr val="234F5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6DDD83FB-25C5-4482-9979-42E541BAE901}"/>
                </a:ext>
              </a:extLst>
            </p:cNvPr>
            <p:cNvSpPr/>
            <p:nvPr/>
          </p:nvSpPr>
          <p:spPr bwMode="auto">
            <a:xfrm>
              <a:off x="2934894" y="4777928"/>
              <a:ext cx="1956252" cy="1275731"/>
            </a:xfrm>
            <a:custGeom>
              <a:avLst/>
              <a:gdLst>
                <a:gd name="connsiteX0" fmla="*/ 0 w 1245160"/>
                <a:gd name="connsiteY0" fmla="*/ 0 h 810760"/>
                <a:gd name="connsiteX1" fmla="*/ 1245160 w 1245160"/>
                <a:gd name="connsiteY1" fmla="*/ 0 h 810760"/>
                <a:gd name="connsiteX2" fmla="*/ 1245160 w 1245160"/>
                <a:gd name="connsiteY2" fmla="*/ 810760 h 810760"/>
                <a:gd name="connsiteX3" fmla="*/ 0 w 1245160"/>
                <a:gd name="connsiteY3" fmla="*/ 810760 h 810760"/>
                <a:gd name="connsiteX4" fmla="*/ 0 w 1245160"/>
                <a:gd name="connsiteY4" fmla="*/ 0 h 810760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1245160 w 1245160"/>
                <a:gd name="connsiteY2" fmla="*/ 1247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1247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078471 w 1245160"/>
                <a:gd name="connsiteY3" fmla="*/ 390526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81200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0" fmla="*/ 0 w 1245160"/>
                <a:gd name="connsiteY0" fmla="*/ 812007 h 812007"/>
                <a:gd name="connsiteX1" fmla="*/ 178359 w 1245160"/>
                <a:gd name="connsiteY1" fmla="*/ 338139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25996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5160" h="812007">
                  <a:moveTo>
                    <a:pt x="0" y="812007"/>
                  </a:moveTo>
                  <a:cubicBezTo>
                    <a:pt x="41196" y="657227"/>
                    <a:pt x="170499" y="507207"/>
                    <a:pt x="316471" y="426245"/>
                  </a:cubicBezTo>
                  <a:lnTo>
                    <a:pt x="316471" y="0"/>
                  </a:lnTo>
                  <a:lnTo>
                    <a:pt x="921309" y="1"/>
                  </a:lnTo>
                  <a:lnTo>
                    <a:pt x="921309" y="431008"/>
                  </a:lnTo>
                  <a:cubicBezTo>
                    <a:pt x="1112603" y="515146"/>
                    <a:pt x="1225316" y="685007"/>
                    <a:pt x="1245160" y="812007"/>
                  </a:cubicBezTo>
                  <a:lnTo>
                    <a:pt x="0" y="812007"/>
                  </a:ln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C3FCD35E-19F4-44D3-ACC8-379056BCB4D7}"/>
                </a:ext>
              </a:extLst>
            </p:cNvPr>
            <p:cNvSpPr/>
            <p:nvPr/>
          </p:nvSpPr>
          <p:spPr bwMode="auto">
            <a:xfrm>
              <a:off x="4322482" y="3580854"/>
              <a:ext cx="6848688" cy="1167146"/>
            </a:xfrm>
            <a:prstGeom prst="homePlate">
              <a:avLst>
                <a:gd name="adj" fmla="val 61539"/>
              </a:avLst>
            </a:prstGeom>
            <a:solidFill>
              <a:srgbClr val="21646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C2DBC08-E237-4B6C-A5EC-F21A475B77BC}"/>
                </a:ext>
              </a:extLst>
            </p:cNvPr>
            <p:cNvSpPr/>
            <p:nvPr/>
          </p:nvSpPr>
          <p:spPr bwMode="auto">
            <a:xfrm>
              <a:off x="3997719" y="3551008"/>
              <a:ext cx="384626" cy="1226917"/>
            </a:xfrm>
            <a:prstGeom prst="rect">
              <a:avLst/>
            </a:prstGeom>
            <a:solidFill>
              <a:srgbClr val="74C1C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E7403431-205B-4A95-822B-C641F82AF9E6}"/>
                </a:ext>
              </a:extLst>
            </p:cNvPr>
            <p:cNvSpPr/>
            <p:nvPr/>
          </p:nvSpPr>
          <p:spPr bwMode="auto">
            <a:xfrm>
              <a:off x="4378161" y="2325698"/>
              <a:ext cx="6848688" cy="1167146"/>
            </a:xfrm>
            <a:prstGeom prst="homePlate">
              <a:avLst>
                <a:gd name="adj" fmla="val 61539"/>
              </a:avLst>
            </a:prstGeom>
            <a:solidFill>
              <a:srgbClr val="1C787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8F1F0F88-72C7-43CD-B043-728FFEF9D247}"/>
                </a:ext>
              </a:extLst>
            </p:cNvPr>
            <p:cNvSpPr/>
            <p:nvPr/>
          </p:nvSpPr>
          <p:spPr bwMode="auto">
            <a:xfrm flipV="1">
              <a:off x="2930894" y="2277028"/>
              <a:ext cx="1956252" cy="1275731"/>
            </a:xfrm>
            <a:custGeom>
              <a:avLst/>
              <a:gdLst>
                <a:gd name="connsiteX0" fmla="*/ 0 w 1245160"/>
                <a:gd name="connsiteY0" fmla="*/ 0 h 810760"/>
                <a:gd name="connsiteX1" fmla="*/ 1245160 w 1245160"/>
                <a:gd name="connsiteY1" fmla="*/ 0 h 810760"/>
                <a:gd name="connsiteX2" fmla="*/ 1245160 w 1245160"/>
                <a:gd name="connsiteY2" fmla="*/ 810760 h 810760"/>
                <a:gd name="connsiteX3" fmla="*/ 0 w 1245160"/>
                <a:gd name="connsiteY3" fmla="*/ 810760 h 810760"/>
                <a:gd name="connsiteX4" fmla="*/ 0 w 1245160"/>
                <a:gd name="connsiteY4" fmla="*/ 0 h 810760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1245160 w 1245160"/>
                <a:gd name="connsiteY2" fmla="*/ 1247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1247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078471 w 1245160"/>
                <a:gd name="connsiteY3" fmla="*/ 390526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81200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0" fmla="*/ 0 w 1245160"/>
                <a:gd name="connsiteY0" fmla="*/ 812007 h 812007"/>
                <a:gd name="connsiteX1" fmla="*/ 178359 w 1245160"/>
                <a:gd name="connsiteY1" fmla="*/ 338139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25996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5160" h="812007">
                  <a:moveTo>
                    <a:pt x="0" y="812007"/>
                  </a:moveTo>
                  <a:cubicBezTo>
                    <a:pt x="41196" y="657227"/>
                    <a:pt x="170499" y="507207"/>
                    <a:pt x="316471" y="426245"/>
                  </a:cubicBezTo>
                  <a:lnTo>
                    <a:pt x="316471" y="0"/>
                  </a:lnTo>
                  <a:lnTo>
                    <a:pt x="921309" y="1"/>
                  </a:lnTo>
                  <a:lnTo>
                    <a:pt x="921309" y="431008"/>
                  </a:lnTo>
                  <a:cubicBezTo>
                    <a:pt x="1112603" y="515146"/>
                    <a:pt x="1225316" y="685007"/>
                    <a:pt x="1245160" y="812007"/>
                  </a:cubicBezTo>
                  <a:lnTo>
                    <a:pt x="0" y="812007"/>
                  </a:ln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Arrow: Pentagon 12">
              <a:extLst>
                <a:ext uri="{FF2B5EF4-FFF2-40B4-BE49-F238E27FC236}">
                  <a16:creationId xmlns:a16="http://schemas.microsoft.com/office/drawing/2014/main" id="{DB59E8B9-4410-4966-82FC-EC6C5B5B7AE3}"/>
                </a:ext>
              </a:extLst>
            </p:cNvPr>
            <p:cNvSpPr/>
            <p:nvPr/>
          </p:nvSpPr>
          <p:spPr bwMode="auto">
            <a:xfrm>
              <a:off x="4322482" y="1070544"/>
              <a:ext cx="6848688" cy="1167146"/>
            </a:xfrm>
            <a:prstGeom prst="homePlate">
              <a:avLst>
                <a:gd name="adj" fmla="val 61539"/>
              </a:avLst>
            </a:prstGeom>
            <a:solidFill>
              <a:srgbClr val="16939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6A218B4F-B6DD-4247-98E9-E3D8ED0FAFE5}"/>
                </a:ext>
              </a:extLst>
            </p:cNvPr>
            <p:cNvSpPr/>
            <p:nvPr/>
          </p:nvSpPr>
          <p:spPr bwMode="auto">
            <a:xfrm flipV="1">
              <a:off x="2662619" y="1052119"/>
              <a:ext cx="2304652" cy="1249542"/>
            </a:xfrm>
            <a:custGeom>
              <a:avLst/>
              <a:gdLst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0 w 1388037"/>
                <a:gd name="connsiteY3" fmla="*/ 795338 h 795338"/>
                <a:gd name="connsiteX4" fmla="*/ 0 w 1388037"/>
                <a:gd name="connsiteY4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795338 h 795338"/>
                <a:gd name="connsiteX5" fmla="*/ 0 w 1388037"/>
                <a:gd name="connsiteY5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0 h 795338"/>
                <a:gd name="connsiteX0" fmla="*/ 11873 w 1399910"/>
                <a:gd name="connsiteY0" fmla="*/ 0 h 795338"/>
                <a:gd name="connsiteX1" fmla="*/ 1399910 w 1399910"/>
                <a:gd name="connsiteY1" fmla="*/ 0 h 795338"/>
                <a:gd name="connsiteX2" fmla="*/ 1399910 w 1399910"/>
                <a:gd name="connsiteY2" fmla="*/ 795338 h 795338"/>
                <a:gd name="connsiteX3" fmla="*/ 328346 w 1399910"/>
                <a:gd name="connsiteY3" fmla="*/ 795337 h 795338"/>
                <a:gd name="connsiteX4" fmla="*/ 11873 w 1399910"/>
                <a:gd name="connsiteY4" fmla="*/ 0 h 795338"/>
                <a:gd name="connsiteX0" fmla="*/ 28707 w 1416744"/>
                <a:gd name="connsiteY0" fmla="*/ 0 h 795338"/>
                <a:gd name="connsiteX1" fmla="*/ 1416744 w 1416744"/>
                <a:gd name="connsiteY1" fmla="*/ 0 h 795338"/>
                <a:gd name="connsiteX2" fmla="*/ 1416744 w 1416744"/>
                <a:gd name="connsiteY2" fmla="*/ 795338 h 795338"/>
                <a:gd name="connsiteX3" fmla="*/ 345180 w 1416744"/>
                <a:gd name="connsiteY3" fmla="*/ 795337 h 795338"/>
                <a:gd name="connsiteX4" fmla="*/ 28707 w 1416744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355309 w 1426873"/>
                <a:gd name="connsiteY3" fmla="*/ 795337 h 795338"/>
                <a:gd name="connsiteX4" fmla="*/ 38836 w 1426873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976816 w 1426873"/>
                <a:gd name="connsiteY3" fmla="*/ 792956 h 795338"/>
                <a:gd name="connsiteX4" fmla="*/ 355309 w 1426873"/>
                <a:gd name="connsiteY4" fmla="*/ 795337 h 795338"/>
                <a:gd name="connsiteX5" fmla="*/ 38836 w 1426873"/>
                <a:gd name="connsiteY5" fmla="*/ 0 h 795338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976816 w 1426873"/>
                <a:gd name="connsiteY2" fmla="*/ 792956 h 795337"/>
                <a:gd name="connsiteX3" fmla="*/ 355309 w 1426873"/>
                <a:gd name="connsiteY3" fmla="*/ 795337 h 795337"/>
                <a:gd name="connsiteX4" fmla="*/ 38836 w 1426873"/>
                <a:gd name="connsiteY4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048254 w 1426873"/>
                <a:gd name="connsiteY2" fmla="*/ 666751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355309 w 1466917"/>
                <a:gd name="connsiteY4" fmla="*/ 795337 h 795337"/>
                <a:gd name="connsiteX5" fmla="*/ 38836 w 1466917"/>
                <a:gd name="connsiteY5" fmla="*/ 0 h 795337"/>
                <a:gd name="connsiteX0" fmla="*/ 38836 w 1466917"/>
                <a:gd name="connsiteY0" fmla="*/ 0 h 795338"/>
                <a:gd name="connsiteX1" fmla="*/ 1426873 w 1466917"/>
                <a:gd name="connsiteY1" fmla="*/ 0 h 795338"/>
                <a:gd name="connsiteX2" fmla="*/ 1112548 w 1466917"/>
                <a:gd name="connsiteY2" fmla="*/ 790576 h 795338"/>
                <a:gd name="connsiteX3" fmla="*/ 976816 w 1466917"/>
                <a:gd name="connsiteY3" fmla="*/ 792956 h 795338"/>
                <a:gd name="connsiteX4" fmla="*/ 867279 w 1466917"/>
                <a:gd name="connsiteY4" fmla="*/ 795338 h 795338"/>
                <a:gd name="connsiteX5" fmla="*/ 355309 w 1466917"/>
                <a:gd name="connsiteY5" fmla="*/ 795337 h 795338"/>
                <a:gd name="connsiteX6" fmla="*/ 38836 w 1466917"/>
                <a:gd name="connsiteY6" fmla="*/ 0 h 795338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5309 w 1466917"/>
                <a:gd name="connsiteY5" fmla="*/ 795337 h 795337"/>
                <a:gd name="connsiteX6" fmla="*/ 38836 w 1466917"/>
                <a:gd name="connsiteY6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693448 w 1466917"/>
                <a:gd name="connsiteY5" fmla="*/ 483394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48166 w 1466917"/>
                <a:gd name="connsiteY5" fmla="*/ 221457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12473 w 1466917"/>
                <a:gd name="connsiteY5" fmla="*/ 223838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24379 w 1466917"/>
                <a:gd name="connsiteY5" fmla="*/ 78582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07748 w 1466917"/>
                <a:gd name="connsiteY5" fmla="*/ 169069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6201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6917" h="795337">
                  <a:moveTo>
                    <a:pt x="38836" y="0"/>
                  </a:moveTo>
                  <a:lnTo>
                    <a:pt x="1426873" y="0"/>
                  </a:lnTo>
                  <a:cubicBezTo>
                    <a:pt x="1579273" y="334963"/>
                    <a:pt x="1257804" y="760414"/>
                    <a:pt x="1112548" y="790576"/>
                  </a:cubicBezTo>
                  <a:lnTo>
                    <a:pt x="976816" y="792956"/>
                  </a:lnTo>
                  <a:lnTo>
                    <a:pt x="979198" y="221457"/>
                  </a:lnTo>
                  <a:cubicBezTo>
                    <a:pt x="980785" y="154782"/>
                    <a:pt x="915697" y="73820"/>
                    <a:pt x="824416" y="73820"/>
                  </a:cubicBezTo>
                  <a:lnTo>
                    <a:pt x="531523" y="73820"/>
                  </a:lnTo>
                  <a:cubicBezTo>
                    <a:pt x="445797" y="73820"/>
                    <a:pt x="352929" y="140494"/>
                    <a:pt x="352929" y="233363"/>
                  </a:cubicBezTo>
                  <a:cubicBezTo>
                    <a:pt x="353722" y="423863"/>
                    <a:pt x="354516" y="604837"/>
                    <a:pt x="355309" y="795337"/>
                  </a:cubicBezTo>
                  <a:cubicBezTo>
                    <a:pt x="18837" y="618332"/>
                    <a:pt x="-58080" y="272255"/>
                    <a:pt x="38836" y="0"/>
                  </a:cubicBez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A6AE2B3A-22F2-42F3-A62B-42FC856D3D2B}"/>
                </a:ext>
              </a:extLst>
            </p:cNvPr>
            <p:cNvSpPr/>
            <p:nvPr/>
          </p:nvSpPr>
          <p:spPr bwMode="auto">
            <a:xfrm>
              <a:off x="3199293" y="6131622"/>
              <a:ext cx="431874" cy="1169660"/>
            </a:xfrm>
            <a:custGeom>
              <a:avLst/>
              <a:gdLst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742892 h 742892"/>
                <a:gd name="connsiteX3" fmla="*/ 0 w 341023"/>
                <a:gd name="connsiteY3" fmla="*/ 742892 h 742892"/>
                <a:gd name="connsiteX4" fmla="*/ 0 w 341023"/>
                <a:gd name="connsiteY4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341023 w 341023"/>
                <a:gd name="connsiteY3" fmla="*/ 742892 h 742892"/>
                <a:gd name="connsiteX4" fmla="*/ 0 w 341023"/>
                <a:gd name="connsiteY4" fmla="*/ 742892 h 742892"/>
                <a:gd name="connsiteX5" fmla="*/ 0 w 341023"/>
                <a:gd name="connsiteY5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341023 w 341023"/>
                <a:gd name="connsiteY3" fmla="*/ 742892 h 742892"/>
                <a:gd name="connsiteX4" fmla="*/ 210054 w 341023"/>
                <a:gd name="connsiteY4" fmla="*/ 740511 h 742892"/>
                <a:gd name="connsiteX5" fmla="*/ 0 w 341023"/>
                <a:gd name="connsiteY5" fmla="*/ 742892 h 742892"/>
                <a:gd name="connsiteX6" fmla="*/ 0 w 341023"/>
                <a:gd name="connsiteY6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210054 w 341023"/>
                <a:gd name="connsiteY3" fmla="*/ 740511 h 742892"/>
                <a:gd name="connsiteX4" fmla="*/ 0 w 341023"/>
                <a:gd name="connsiteY4" fmla="*/ 742892 h 742892"/>
                <a:gd name="connsiteX5" fmla="*/ 0 w 341023"/>
                <a:gd name="connsiteY5" fmla="*/ 0 h 742892"/>
                <a:gd name="connsiteX0" fmla="*/ 0 w 341023"/>
                <a:gd name="connsiteY0" fmla="*/ 0 h 742893"/>
                <a:gd name="connsiteX1" fmla="*/ 341023 w 341023"/>
                <a:gd name="connsiteY1" fmla="*/ 0 h 742893"/>
                <a:gd name="connsiteX2" fmla="*/ 341023 w 341023"/>
                <a:gd name="connsiteY2" fmla="*/ 18993 h 742893"/>
                <a:gd name="connsiteX3" fmla="*/ 210054 w 341023"/>
                <a:gd name="connsiteY3" fmla="*/ 740511 h 742893"/>
                <a:gd name="connsiteX4" fmla="*/ 62416 w 341023"/>
                <a:gd name="connsiteY4" fmla="*/ 742893 h 742893"/>
                <a:gd name="connsiteX5" fmla="*/ 0 w 341023"/>
                <a:gd name="connsiteY5" fmla="*/ 742892 h 742893"/>
                <a:gd name="connsiteX6" fmla="*/ 0 w 341023"/>
                <a:gd name="connsiteY6" fmla="*/ 0 h 742893"/>
                <a:gd name="connsiteX0" fmla="*/ 0 w 341023"/>
                <a:gd name="connsiteY0" fmla="*/ 0 h 742893"/>
                <a:gd name="connsiteX1" fmla="*/ 341023 w 341023"/>
                <a:gd name="connsiteY1" fmla="*/ 0 h 742893"/>
                <a:gd name="connsiteX2" fmla="*/ 341023 w 341023"/>
                <a:gd name="connsiteY2" fmla="*/ 18993 h 742893"/>
                <a:gd name="connsiteX3" fmla="*/ 210054 w 341023"/>
                <a:gd name="connsiteY3" fmla="*/ 740511 h 742893"/>
                <a:gd name="connsiteX4" fmla="*/ 62416 w 341023"/>
                <a:gd name="connsiteY4" fmla="*/ 742893 h 742893"/>
                <a:gd name="connsiteX5" fmla="*/ 0 w 341023"/>
                <a:gd name="connsiteY5" fmla="*/ 0 h 742893"/>
                <a:gd name="connsiteX0" fmla="*/ 0 w 341023"/>
                <a:gd name="connsiteY0" fmla="*/ 2439 h 745332"/>
                <a:gd name="connsiteX1" fmla="*/ 62416 w 341023"/>
                <a:gd name="connsiteY1" fmla="*/ 0 h 745332"/>
                <a:gd name="connsiteX2" fmla="*/ 341023 w 341023"/>
                <a:gd name="connsiteY2" fmla="*/ 2439 h 745332"/>
                <a:gd name="connsiteX3" fmla="*/ 341023 w 341023"/>
                <a:gd name="connsiteY3" fmla="*/ 21432 h 745332"/>
                <a:gd name="connsiteX4" fmla="*/ 210054 w 341023"/>
                <a:gd name="connsiteY4" fmla="*/ 742950 h 745332"/>
                <a:gd name="connsiteX5" fmla="*/ 62416 w 341023"/>
                <a:gd name="connsiteY5" fmla="*/ 745332 h 745332"/>
                <a:gd name="connsiteX6" fmla="*/ 0 w 341023"/>
                <a:gd name="connsiteY6" fmla="*/ 2439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47638 w 278607"/>
                <a:gd name="connsiteY4" fmla="*/ 742950 h 745332"/>
                <a:gd name="connsiteX5" fmla="*/ 0 w 278607"/>
                <a:gd name="connsiteY5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235744 w 278607"/>
                <a:gd name="connsiteY4" fmla="*/ 269082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48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48099 w 278607"/>
                <a:gd name="connsiteY4" fmla="*/ 183357 h 745332"/>
                <a:gd name="connsiteX5" fmla="*/ 147638 w 278607"/>
                <a:gd name="connsiteY5" fmla="*/ 744850 h 745332"/>
                <a:gd name="connsiteX6" fmla="*/ 0 w 278607"/>
                <a:gd name="connsiteY6" fmla="*/ 745332 h 745332"/>
                <a:gd name="connsiteX0" fmla="*/ 0 w 278607"/>
                <a:gd name="connsiteY0" fmla="*/ 743432 h 743432"/>
                <a:gd name="connsiteX1" fmla="*/ 0 w 278607"/>
                <a:gd name="connsiteY1" fmla="*/ 0 h 743432"/>
                <a:gd name="connsiteX2" fmla="*/ 278607 w 278607"/>
                <a:gd name="connsiteY2" fmla="*/ 539 h 743432"/>
                <a:gd name="connsiteX3" fmla="*/ 278607 w 278607"/>
                <a:gd name="connsiteY3" fmla="*/ 19532 h 743432"/>
                <a:gd name="connsiteX4" fmla="*/ 148099 w 278607"/>
                <a:gd name="connsiteY4" fmla="*/ 181457 h 743432"/>
                <a:gd name="connsiteX5" fmla="*/ 147638 w 278607"/>
                <a:gd name="connsiteY5" fmla="*/ 742950 h 743432"/>
                <a:gd name="connsiteX6" fmla="*/ 0 w 278607"/>
                <a:gd name="connsiteY6" fmla="*/ 743432 h 743432"/>
                <a:gd name="connsiteX0" fmla="*/ 0 w 278607"/>
                <a:gd name="connsiteY0" fmla="*/ 742893 h 742893"/>
                <a:gd name="connsiteX1" fmla="*/ 0 w 278607"/>
                <a:gd name="connsiteY1" fmla="*/ 3262 h 742893"/>
                <a:gd name="connsiteX2" fmla="*/ 278607 w 278607"/>
                <a:gd name="connsiteY2" fmla="*/ 0 h 742893"/>
                <a:gd name="connsiteX3" fmla="*/ 278607 w 278607"/>
                <a:gd name="connsiteY3" fmla="*/ 18993 h 742893"/>
                <a:gd name="connsiteX4" fmla="*/ 148099 w 278607"/>
                <a:gd name="connsiteY4" fmla="*/ 180918 h 742893"/>
                <a:gd name="connsiteX5" fmla="*/ 147638 w 278607"/>
                <a:gd name="connsiteY5" fmla="*/ 742411 h 742893"/>
                <a:gd name="connsiteX6" fmla="*/ 0 w 278607"/>
                <a:gd name="connsiteY6" fmla="*/ 742893 h 742893"/>
                <a:gd name="connsiteX0" fmla="*/ 0 w 278607"/>
                <a:gd name="connsiteY0" fmla="*/ 743432 h 743432"/>
                <a:gd name="connsiteX1" fmla="*/ 0 w 278607"/>
                <a:gd name="connsiteY1" fmla="*/ 0 h 743432"/>
                <a:gd name="connsiteX2" fmla="*/ 278607 w 278607"/>
                <a:gd name="connsiteY2" fmla="*/ 539 h 743432"/>
                <a:gd name="connsiteX3" fmla="*/ 278607 w 278607"/>
                <a:gd name="connsiteY3" fmla="*/ 19532 h 743432"/>
                <a:gd name="connsiteX4" fmla="*/ 148099 w 278607"/>
                <a:gd name="connsiteY4" fmla="*/ 181457 h 743432"/>
                <a:gd name="connsiteX5" fmla="*/ 147638 w 278607"/>
                <a:gd name="connsiteY5" fmla="*/ 742950 h 743432"/>
                <a:gd name="connsiteX6" fmla="*/ 0 w 278607"/>
                <a:gd name="connsiteY6" fmla="*/ 743432 h 743432"/>
                <a:gd name="connsiteX0" fmla="*/ 0 w 278607"/>
                <a:gd name="connsiteY0" fmla="*/ 742893 h 742893"/>
                <a:gd name="connsiteX1" fmla="*/ 0 w 278607"/>
                <a:gd name="connsiteY1" fmla="*/ 1361 h 742893"/>
                <a:gd name="connsiteX2" fmla="*/ 278607 w 278607"/>
                <a:gd name="connsiteY2" fmla="*/ 0 h 742893"/>
                <a:gd name="connsiteX3" fmla="*/ 278607 w 278607"/>
                <a:gd name="connsiteY3" fmla="*/ 18993 h 742893"/>
                <a:gd name="connsiteX4" fmla="*/ 148099 w 278607"/>
                <a:gd name="connsiteY4" fmla="*/ 180918 h 742893"/>
                <a:gd name="connsiteX5" fmla="*/ 147638 w 278607"/>
                <a:gd name="connsiteY5" fmla="*/ 742411 h 742893"/>
                <a:gd name="connsiteX6" fmla="*/ 0 w 278607"/>
                <a:gd name="connsiteY6" fmla="*/ 742893 h 74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607" h="742893">
                  <a:moveTo>
                    <a:pt x="0" y="742893"/>
                  </a:moveTo>
                  <a:lnTo>
                    <a:pt x="0" y="1361"/>
                  </a:lnTo>
                  <a:lnTo>
                    <a:pt x="278607" y="0"/>
                  </a:lnTo>
                  <a:lnTo>
                    <a:pt x="278607" y="18993"/>
                  </a:lnTo>
                  <a:cubicBezTo>
                    <a:pt x="183357" y="42011"/>
                    <a:pt x="150480" y="103131"/>
                    <a:pt x="148099" y="180918"/>
                  </a:cubicBezTo>
                  <a:cubicBezTo>
                    <a:pt x="147305" y="367449"/>
                    <a:pt x="148432" y="555880"/>
                    <a:pt x="147638" y="742411"/>
                  </a:cubicBezTo>
                  <a:lnTo>
                    <a:pt x="0" y="742893"/>
                  </a:ln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id="{F7A60523-8168-453C-8B1E-1CF75B4C057D}"/>
                </a:ext>
              </a:extLst>
            </p:cNvPr>
            <p:cNvSpPr/>
            <p:nvPr/>
          </p:nvSpPr>
          <p:spPr bwMode="auto">
            <a:xfrm>
              <a:off x="2646431" y="6051169"/>
              <a:ext cx="2082894" cy="1252030"/>
            </a:xfrm>
            <a:custGeom>
              <a:avLst/>
              <a:gdLst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0 w 1388037"/>
                <a:gd name="connsiteY3" fmla="*/ 795338 h 795338"/>
                <a:gd name="connsiteX4" fmla="*/ 0 w 1388037"/>
                <a:gd name="connsiteY4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795338 h 795338"/>
                <a:gd name="connsiteX5" fmla="*/ 0 w 1388037"/>
                <a:gd name="connsiteY5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0 h 795338"/>
                <a:gd name="connsiteX0" fmla="*/ 11873 w 1399910"/>
                <a:gd name="connsiteY0" fmla="*/ 0 h 795338"/>
                <a:gd name="connsiteX1" fmla="*/ 1399910 w 1399910"/>
                <a:gd name="connsiteY1" fmla="*/ 0 h 795338"/>
                <a:gd name="connsiteX2" fmla="*/ 1399910 w 1399910"/>
                <a:gd name="connsiteY2" fmla="*/ 795338 h 795338"/>
                <a:gd name="connsiteX3" fmla="*/ 328346 w 1399910"/>
                <a:gd name="connsiteY3" fmla="*/ 795337 h 795338"/>
                <a:gd name="connsiteX4" fmla="*/ 11873 w 1399910"/>
                <a:gd name="connsiteY4" fmla="*/ 0 h 795338"/>
                <a:gd name="connsiteX0" fmla="*/ 28707 w 1416744"/>
                <a:gd name="connsiteY0" fmla="*/ 0 h 795338"/>
                <a:gd name="connsiteX1" fmla="*/ 1416744 w 1416744"/>
                <a:gd name="connsiteY1" fmla="*/ 0 h 795338"/>
                <a:gd name="connsiteX2" fmla="*/ 1416744 w 1416744"/>
                <a:gd name="connsiteY2" fmla="*/ 795338 h 795338"/>
                <a:gd name="connsiteX3" fmla="*/ 345180 w 1416744"/>
                <a:gd name="connsiteY3" fmla="*/ 795337 h 795338"/>
                <a:gd name="connsiteX4" fmla="*/ 28707 w 1416744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355309 w 1426873"/>
                <a:gd name="connsiteY3" fmla="*/ 795337 h 795338"/>
                <a:gd name="connsiteX4" fmla="*/ 38836 w 1426873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976816 w 1426873"/>
                <a:gd name="connsiteY3" fmla="*/ 792956 h 795338"/>
                <a:gd name="connsiteX4" fmla="*/ 355309 w 1426873"/>
                <a:gd name="connsiteY4" fmla="*/ 795337 h 795338"/>
                <a:gd name="connsiteX5" fmla="*/ 38836 w 1426873"/>
                <a:gd name="connsiteY5" fmla="*/ 0 h 795338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976816 w 1426873"/>
                <a:gd name="connsiteY2" fmla="*/ 792956 h 795337"/>
                <a:gd name="connsiteX3" fmla="*/ 355309 w 1426873"/>
                <a:gd name="connsiteY3" fmla="*/ 795337 h 795337"/>
                <a:gd name="connsiteX4" fmla="*/ 38836 w 1426873"/>
                <a:gd name="connsiteY4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048254 w 1426873"/>
                <a:gd name="connsiteY2" fmla="*/ 666751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355309 w 1466917"/>
                <a:gd name="connsiteY4" fmla="*/ 795337 h 795337"/>
                <a:gd name="connsiteX5" fmla="*/ 38836 w 1466917"/>
                <a:gd name="connsiteY5" fmla="*/ 0 h 795337"/>
                <a:gd name="connsiteX0" fmla="*/ 38836 w 1466917"/>
                <a:gd name="connsiteY0" fmla="*/ 0 h 795338"/>
                <a:gd name="connsiteX1" fmla="*/ 1426873 w 1466917"/>
                <a:gd name="connsiteY1" fmla="*/ 0 h 795338"/>
                <a:gd name="connsiteX2" fmla="*/ 1112548 w 1466917"/>
                <a:gd name="connsiteY2" fmla="*/ 790576 h 795338"/>
                <a:gd name="connsiteX3" fmla="*/ 976816 w 1466917"/>
                <a:gd name="connsiteY3" fmla="*/ 792956 h 795338"/>
                <a:gd name="connsiteX4" fmla="*/ 867279 w 1466917"/>
                <a:gd name="connsiteY4" fmla="*/ 795338 h 795338"/>
                <a:gd name="connsiteX5" fmla="*/ 355309 w 1466917"/>
                <a:gd name="connsiteY5" fmla="*/ 795337 h 795338"/>
                <a:gd name="connsiteX6" fmla="*/ 38836 w 1466917"/>
                <a:gd name="connsiteY6" fmla="*/ 0 h 795338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5309 w 1466917"/>
                <a:gd name="connsiteY5" fmla="*/ 795337 h 795337"/>
                <a:gd name="connsiteX6" fmla="*/ 38836 w 1466917"/>
                <a:gd name="connsiteY6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693448 w 1466917"/>
                <a:gd name="connsiteY5" fmla="*/ 483394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48166 w 1466917"/>
                <a:gd name="connsiteY5" fmla="*/ 221457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12473 w 1466917"/>
                <a:gd name="connsiteY5" fmla="*/ 223838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24379 w 1466917"/>
                <a:gd name="connsiteY5" fmla="*/ 78582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07748 w 1466917"/>
                <a:gd name="connsiteY5" fmla="*/ 169069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6201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1584 h 796921"/>
                <a:gd name="connsiteX1" fmla="*/ 1279401 w 1466917"/>
                <a:gd name="connsiteY1" fmla="*/ 0 h 796921"/>
                <a:gd name="connsiteX2" fmla="*/ 1426873 w 1466917"/>
                <a:gd name="connsiteY2" fmla="*/ 1584 h 796921"/>
                <a:gd name="connsiteX3" fmla="*/ 1112548 w 1466917"/>
                <a:gd name="connsiteY3" fmla="*/ 792160 h 796921"/>
                <a:gd name="connsiteX4" fmla="*/ 976816 w 1466917"/>
                <a:gd name="connsiteY4" fmla="*/ 794540 h 796921"/>
                <a:gd name="connsiteX5" fmla="*/ 979198 w 1466917"/>
                <a:gd name="connsiteY5" fmla="*/ 223041 h 796921"/>
                <a:gd name="connsiteX6" fmla="*/ 824416 w 1466917"/>
                <a:gd name="connsiteY6" fmla="*/ 75404 h 796921"/>
                <a:gd name="connsiteX7" fmla="*/ 531523 w 1466917"/>
                <a:gd name="connsiteY7" fmla="*/ 75404 h 796921"/>
                <a:gd name="connsiteX8" fmla="*/ 352929 w 1466917"/>
                <a:gd name="connsiteY8" fmla="*/ 234947 h 796921"/>
                <a:gd name="connsiteX9" fmla="*/ 355309 w 1466917"/>
                <a:gd name="connsiteY9" fmla="*/ 796921 h 796921"/>
                <a:gd name="connsiteX10" fmla="*/ 38836 w 1466917"/>
                <a:gd name="connsiteY10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1112548 w 1279401"/>
                <a:gd name="connsiteY2" fmla="*/ 792160 h 796921"/>
                <a:gd name="connsiteX3" fmla="*/ 976816 w 1279401"/>
                <a:gd name="connsiteY3" fmla="*/ 794540 h 796921"/>
                <a:gd name="connsiteX4" fmla="*/ 979198 w 1279401"/>
                <a:gd name="connsiteY4" fmla="*/ 223041 h 796921"/>
                <a:gd name="connsiteX5" fmla="*/ 824416 w 1279401"/>
                <a:gd name="connsiteY5" fmla="*/ 75404 h 796921"/>
                <a:gd name="connsiteX6" fmla="*/ 531523 w 1279401"/>
                <a:gd name="connsiteY6" fmla="*/ 75404 h 796921"/>
                <a:gd name="connsiteX7" fmla="*/ 352929 w 1279401"/>
                <a:gd name="connsiteY7" fmla="*/ 234947 h 796921"/>
                <a:gd name="connsiteX8" fmla="*/ 355309 w 1279401"/>
                <a:gd name="connsiteY8" fmla="*/ 796921 h 796921"/>
                <a:gd name="connsiteX9" fmla="*/ 38836 w 1279401"/>
                <a:gd name="connsiteY9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976816 w 1279401"/>
                <a:gd name="connsiteY2" fmla="*/ 794540 h 796921"/>
                <a:gd name="connsiteX3" fmla="*/ 979198 w 1279401"/>
                <a:gd name="connsiteY3" fmla="*/ 223041 h 796921"/>
                <a:gd name="connsiteX4" fmla="*/ 824416 w 1279401"/>
                <a:gd name="connsiteY4" fmla="*/ 75404 h 796921"/>
                <a:gd name="connsiteX5" fmla="*/ 531523 w 1279401"/>
                <a:gd name="connsiteY5" fmla="*/ 75404 h 796921"/>
                <a:gd name="connsiteX6" fmla="*/ 352929 w 1279401"/>
                <a:gd name="connsiteY6" fmla="*/ 234947 h 796921"/>
                <a:gd name="connsiteX7" fmla="*/ 355309 w 1279401"/>
                <a:gd name="connsiteY7" fmla="*/ 796921 h 796921"/>
                <a:gd name="connsiteX8" fmla="*/ 38836 w 1279401"/>
                <a:gd name="connsiteY8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976816 w 1279401"/>
                <a:gd name="connsiteY2" fmla="*/ 794540 h 796921"/>
                <a:gd name="connsiteX3" fmla="*/ 979198 w 1279401"/>
                <a:gd name="connsiteY3" fmla="*/ 223041 h 796921"/>
                <a:gd name="connsiteX4" fmla="*/ 824416 w 1279401"/>
                <a:gd name="connsiteY4" fmla="*/ 75404 h 796921"/>
                <a:gd name="connsiteX5" fmla="*/ 531523 w 1279401"/>
                <a:gd name="connsiteY5" fmla="*/ 75404 h 796921"/>
                <a:gd name="connsiteX6" fmla="*/ 352929 w 1279401"/>
                <a:gd name="connsiteY6" fmla="*/ 234947 h 796921"/>
                <a:gd name="connsiteX7" fmla="*/ 355309 w 1279401"/>
                <a:gd name="connsiteY7" fmla="*/ 796921 h 796921"/>
                <a:gd name="connsiteX8" fmla="*/ 38836 w 1279401"/>
                <a:gd name="connsiteY8" fmla="*/ 1584 h 796921"/>
                <a:gd name="connsiteX0" fmla="*/ 38836 w 1309506"/>
                <a:gd name="connsiteY0" fmla="*/ 1584 h 796921"/>
                <a:gd name="connsiteX1" fmla="*/ 1279401 w 1309506"/>
                <a:gd name="connsiteY1" fmla="*/ 0 h 796921"/>
                <a:gd name="connsiteX2" fmla="*/ 976816 w 1309506"/>
                <a:gd name="connsiteY2" fmla="*/ 794540 h 796921"/>
                <a:gd name="connsiteX3" fmla="*/ 979198 w 1309506"/>
                <a:gd name="connsiteY3" fmla="*/ 223041 h 796921"/>
                <a:gd name="connsiteX4" fmla="*/ 824416 w 1309506"/>
                <a:gd name="connsiteY4" fmla="*/ 75404 h 796921"/>
                <a:gd name="connsiteX5" fmla="*/ 531523 w 1309506"/>
                <a:gd name="connsiteY5" fmla="*/ 75404 h 796921"/>
                <a:gd name="connsiteX6" fmla="*/ 352929 w 1309506"/>
                <a:gd name="connsiteY6" fmla="*/ 234947 h 796921"/>
                <a:gd name="connsiteX7" fmla="*/ 355309 w 1309506"/>
                <a:gd name="connsiteY7" fmla="*/ 796921 h 796921"/>
                <a:gd name="connsiteX8" fmla="*/ 38836 w 1309506"/>
                <a:gd name="connsiteY8" fmla="*/ 1584 h 796921"/>
                <a:gd name="connsiteX0" fmla="*/ 38836 w 1321128"/>
                <a:gd name="connsiteY0" fmla="*/ 1584 h 796921"/>
                <a:gd name="connsiteX1" fmla="*/ 1279401 w 1321128"/>
                <a:gd name="connsiteY1" fmla="*/ 0 h 796921"/>
                <a:gd name="connsiteX2" fmla="*/ 976816 w 1321128"/>
                <a:gd name="connsiteY2" fmla="*/ 794540 h 796921"/>
                <a:gd name="connsiteX3" fmla="*/ 979198 w 1321128"/>
                <a:gd name="connsiteY3" fmla="*/ 223041 h 796921"/>
                <a:gd name="connsiteX4" fmla="*/ 824416 w 1321128"/>
                <a:gd name="connsiteY4" fmla="*/ 75404 h 796921"/>
                <a:gd name="connsiteX5" fmla="*/ 531523 w 1321128"/>
                <a:gd name="connsiteY5" fmla="*/ 75404 h 796921"/>
                <a:gd name="connsiteX6" fmla="*/ 352929 w 1321128"/>
                <a:gd name="connsiteY6" fmla="*/ 234947 h 796921"/>
                <a:gd name="connsiteX7" fmla="*/ 355309 w 1321128"/>
                <a:gd name="connsiteY7" fmla="*/ 796921 h 796921"/>
                <a:gd name="connsiteX8" fmla="*/ 38836 w 1321128"/>
                <a:gd name="connsiteY8" fmla="*/ 1584 h 796921"/>
                <a:gd name="connsiteX0" fmla="*/ 38836 w 1321323"/>
                <a:gd name="connsiteY0" fmla="*/ 1584 h 796921"/>
                <a:gd name="connsiteX1" fmla="*/ 1279401 w 1321323"/>
                <a:gd name="connsiteY1" fmla="*/ 0 h 796921"/>
                <a:gd name="connsiteX2" fmla="*/ 976816 w 1321323"/>
                <a:gd name="connsiteY2" fmla="*/ 794540 h 796921"/>
                <a:gd name="connsiteX3" fmla="*/ 979198 w 1321323"/>
                <a:gd name="connsiteY3" fmla="*/ 223041 h 796921"/>
                <a:gd name="connsiteX4" fmla="*/ 824416 w 1321323"/>
                <a:gd name="connsiteY4" fmla="*/ 75404 h 796921"/>
                <a:gd name="connsiteX5" fmla="*/ 531523 w 1321323"/>
                <a:gd name="connsiteY5" fmla="*/ 75404 h 796921"/>
                <a:gd name="connsiteX6" fmla="*/ 352929 w 1321323"/>
                <a:gd name="connsiteY6" fmla="*/ 234947 h 796921"/>
                <a:gd name="connsiteX7" fmla="*/ 355309 w 1321323"/>
                <a:gd name="connsiteY7" fmla="*/ 796921 h 796921"/>
                <a:gd name="connsiteX8" fmla="*/ 38836 w 1321323"/>
                <a:gd name="connsiteY8" fmla="*/ 1584 h 7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1323" h="796921">
                  <a:moveTo>
                    <a:pt x="38836" y="1584"/>
                  </a:moveTo>
                  <a:lnTo>
                    <a:pt x="1279401" y="0"/>
                  </a:lnTo>
                  <a:cubicBezTo>
                    <a:pt x="1419081" y="249694"/>
                    <a:pt x="1181850" y="705838"/>
                    <a:pt x="976816" y="794540"/>
                  </a:cubicBezTo>
                  <a:lnTo>
                    <a:pt x="979198" y="223041"/>
                  </a:lnTo>
                  <a:cubicBezTo>
                    <a:pt x="980785" y="156366"/>
                    <a:pt x="915697" y="75404"/>
                    <a:pt x="824416" y="75404"/>
                  </a:cubicBezTo>
                  <a:lnTo>
                    <a:pt x="531523" y="75404"/>
                  </a:lnTo>
                  <a:cubicBezTo>
                    <a:pt x="445797" y="75404"/>
                    <a:pt x="352929" y="142078"/>
                    <a:pt x="352929" y="234947"/>
                  </a:cubicBezTo>
                  <a:cubicBezTo>
                    <a:pt x="353722" y="425447"/>
                    <a:pt x="354516" y="606421"/>
                    <a:pt x="355309" y="796921"/>
                  </a:cubicBezTo>
                  <a:cubicBezTo>
                    <a:pt x="18837" y="619916"/>
                    <a:pt x="-58080" y="273839"/>
                    <a:pt x="38836" y="1584"/>
                  </a:cubicBezTo>
                  <a:close/>
                </a:path>
              </a:pathLst>
            </a:custGeom>
            <a:solidFill>
              <a:srgbClr val="223E4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580897B1-7C21-4CE2-B13D-11467A8F4B19}"/>
                </a:ext>
              </a:extLst>
            </p:cNvPr>
            <p:cNvSpPr/>
            <p:nvPr/>
          </p:nvSpPr>
          <p:spPr bwMode="auto">
            <a:xfrm>
              <a:off x="2708424" y="4777928"/>
              <a:ext cx="1956252" cy="1275731"/>
            </a:xfrm>
            <a:custGeom>
              <a:avLst/>
              <a:gdLst>
                <a:gd name="connsiteX0" fmla="*/ 0 w 1245160"/>
                <a:gd name="connsiteY0" fmla="*/ 0 h 810760"/>
                <a:gd name="connsiteX1" fmla="*/ 1245160 w 1245160"/>
                <a:gd name="connsiteY1" fmla="*/ 0 h 810760"/>
                <a:gd name="connsiteX2" fmla="*/ 1245160 w 1245160"/>
                <a:gd name="connsiteY2" fmla="*/ 810760 h 810760"/>
                <a:gd name="connsiteX3" fmla="*/ 0 w 1245160"/>
                <a:gd name="connsiteY3" fmla="*/ 810760 h 810760"/>
                <a:gd name="connsiteX4" fmla="*/ 0 w 1245160"/>
                <a:gd name="connsiteY4" fmla="*/ 0 h 810760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1245160 w 1245160"/>
                <a:gd name="connsiteY2" fmla="*/ 1247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1247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078471 w 1245160"/>
                <a:gd name="connsiteY3" fmla="*/ 390526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81200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0" fmla="*/ 0 w 1245160"/>
                <a:gd name="connsiteY0" fmla="*/ 812007 h 812007"/>
                <a:gd name="connsiteX1" fmla="*/ 178359 w 1245160"/>
                <a:gd name="connsiteY1" fmla="*/ 338139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25996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5160" h="812007">
                  <a:moveTo>
                    <a:pt x="0" y="812007"/>
                  </a:moveTo>
                  <a:cubicBezTo>
                    <a:pt x="41196" y="657227"/>
                    <a:pt x="170499" y="507207"/>
                    <a:pt x="316471" y="426245"/>
                  </a:cubicBezTo>
                  <a:lnTo>
                    <a:pt x="316471" y="0"/>
                  </a:lnTo>
                  <a:lnTo>
                    <a:pt x="921309" y="1"/>
                  </a:lnTo>
                  <a:lnTo>
                    <a:pt x="921309" y="431008"/>
                  </a:lnTo>
                  <a:cubicBezTo>
                    <a:pt x="1103078" y="524671"/>
                    <a:pt x="1225316" y="685007"/>
                    <a:pt x="1245160" y="812007"/>
                  </a:cubicBezTo>
                  <a:lnTo>
                    <a:pt x="0" y="812007"/>
                  </a:lnTo>
                  <a:close/>
                </a:path>
              </a:pathLst>
            </a:custGeom>
            <a:solidFill>
              <a:srgbClr val="234F5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78F14-14A2-4FDC-8EE9-63ADDE540AA0}"/>
                </a:ext>
              </a:extLst>
            </p:cNvPr>
            <p:cNvSpPr/>
            <p:nvPr/>
          </p:nvSpPr>
          <p:spPr bwMode="auto">
            <a:xfrm>
              <a:off x="3205271" y="3551009"/>
              <a:ext cx="949224" cy="1226918"/>
            </a:xfrm>
            <a:prstGeom prst="rect">
              <a:avLst/>
            </a:prstGeom>
            <a:solidFill>
              <a:srgbClr val="21646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Rectangle 8">
              <a:extLst>
                <a:ext uri="{FF2B5EF4-FFF2-40B4-BE49-F238E27FC236}">
                  <a16:creationId xmlns:a16="http://schemas.microsoft.com/office/drawing/2014/main" id="{69103091-0587-4497-880A-75E77315868A}"/>
                </a:ext>
              </a:extLst>
            </p:cNvPr>
            <p:cNvSpPr/>
            <p:nvPr/>
          </p:nvSpPr>
          <p:spPr bwMode="auto">
            <a:xfrm flipV="1">
              <a:off x="2708424" y="2277028"/>
              <a:ext cx="1956252" cy="1275731"/>
            </a:xfrm>
            <a:custGeom>
              <a:avLst/>
              <a:gdLst>
                <a:gd name="connsiteX0" fmla="*/ 0 w 1245160"/>
                <a:gd name="connsiteY0" fmla="*/ 0 h 810760"/>
                <a:gd name="connsiteX1" fmla="*/ 1245160 w 1245160"/>
                <a:gd name="connsiteY1" fmla="*/ 0 h 810760"/>
                <a:gd name="connsiteX2" fmla="*/ 1245160 w 1245160"/>
                <a:gd name="connsiteY2" fmla="*/ 810760 h 810760"/>
                <a:gd name="connsiteX3" fmla="*/ 0 w 1245160"/>
                <a:gd name="connsiteY3" fmla="*/ 810760 h 810760"/>
                <a:gd name="connsiteX4" fmla="*/ 0 w 1245160"/>
                <a:gd name="connsiteY4" fmla="*/ 0 h 810760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1245160 w 1245160"/>
                <a:gd name="connsiteY2" fmla="*/ 1247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1247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245160 w 1245160"/>
                <a:gd name="connsiteY3" fmla="*/ 812007 h 812007"/>
                <a:gd name="connsiteX4" fmla="*/ 0 w 1245160"/>
                <a:gd name="connsiteY4" fmla="*/ 812007 h 812007"/>
                <a:gd name="connsiteX5" fmla="*/ 0 w 1245160"/>
                <a:gd name="connsiteY5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1078471 w 1245160"/>
                <a:gd name="connsiteY3" fmla="*/ 390526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124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6" fmla="*/ 0 w 1245160"/>
                <a:gd name="connsiteY6" fmla="*/ 1247 h 812007"/>
                <a:gd name="connsiteX0" fmla="*/ 0 w 1245160"/>
                <a:gd name="connsiteY0" fmla="*/ 812007 h 812007"/>
                <a:gd name="connsiteX1" fmla="*/ 316471 w 1245160"/>
                <a:gd name="connsiteY1" fmla="*/ 0 h 812007"/>
                <a:gd name="connsiteX2" fmla="*/ 921309 w 1245160"/>
                <a:gd name="connsiteY2" fmla="*/ 1 h 812007"/>
                <a:gd name="connsiteX3" fmla="*/ 921309 w 1245160"/>
                <a:gd name="connsiteY3" fmla="*/ 431008 h 812007"/>
                <a:gd name="connsiteX4" fmla="*/ 1245160 w 1245160"/>
                <a:gd name="connsiteY4" fmla="*/ 812007 h 812007"/>
                <a:gd name="connsiteX5" fmla="*/ 0 w 1245160"/>
                <a:gd name="connsiteY5" fmla="*/ 812007 h 812007"/>
                <a:gd name="connsiteX0" fmla="*/ 0 w 1245160"/>
                <a:gd name="connsiteY0" fmla="*/ 812007 h 812007"/>
                <a:gd name="connsiteX1" fmla="*/ 178359 w 1245160"/>
                <a:gd name="connsiteY1" fmla="*/ 338139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25996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  <a:gd name="connsiteX0" fmla="*/ 0 w 1245160"/>
                <a:gd name="connsiteY0" fmla="*/ 812007 h 812007"/>
                <a:gd name="connsiteX1" fmla="*/ 316471 w 1245160"/>
                <a:gd name="connsiteY1" fmla="*/ 426245 h 812007"/>
                <a:gd name="connsiteX2" fmla="*/ 316471 w 1245160"/>
                <a:gd name="connsiteY2" fmla="*/ 0 h 812007"/>
                <a:gd name="connsiteX3" fmla="*/ 921309 w 1245160"/>
                <a:gd name="connsiteY3" fmla="*/ 1 h 812007"/>
                <a:gd name="connsiteX4" fmla="*/ 921309 w 1245160"/>
                <a:gd name="connsiteY4" fmla="*/ 431008 h 812007"/>
                <a:gd name="connsiteX5" fmla="*/ 1245160 w 1245160"/>
                <a:gd name="connsiteY5" fmla="*/ 812007 h 812007"/>
                <a:gd name="connsiteX6" fmla="*/ 0 w 1245160"/>
                <a:gd name="connsiteY6" fmla="*/ 812007 h 81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5160" h="812007">
                  <a:moveTo>
                    <a:pt x="0" y="812007"/>
                  </a:moveTo>
                  <a:cubicBezTo>
                    <a:pt x="41196" y="657227"/>
                    <a:pt x="170499" y="507207"/>
                    <a:pt x="316471" y="426245"/>
                  </a:cubicBezTo>
                  <a:lnTo>
                    <a:pt x="316471" y="0"/>
                  </a:lnTo>
                  <a:lnTo>
                    <a:pt x="921309" y="1"/>
                  </a:lnTo>
                  <a:lnTo>
                    <a:pt x="921309" y="431008"/>
                  </a:lnTo>
                  <a:cubicBezTo>
                    <a:pt x="1103078" y="524671"/>
                    <a:pt x="1225316" y="685007"/>
                    <a:pt x="1245160" y="812007"/>
                  </a:cubicBezTo>
                  <a:lnTo>
                    <a:pt x="0" y="812007"/>
                  </a:lnTo>
                  <a:close/>
                </a:path>
              </a:pathLst>
            </a:custGeom>
            <a:solidFill>
              <a:srgbClr val="1C787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Rectangle 8">
              <a:extLst>
                <a:ext uri="{FF2B5EF4-FFF2-40B4-BE49-F238E27FC236}">
                  <a16:creationId xmlns:a16="http://schemas.microsoft.com/office/drawing/2014/main" id="{DBB67D5D-B7AD-484B-B310-F01699F39F69}"/>
                </a:ext>
              </a:extLst>
            </p:cNvPr>
            <p:cNvSpPr/>
            <p:nvPr/>
          </p:nvSpPr>
          <p:spPr bwMode="auto">
            <a:xfrm flipV="1">
              <a:off x="3199293" y="1021919"/>
              <a:ext cx="431874" cy="1169660"/>
            </a:xfrm>
            <a:custGeom>
              <a:avLst/>
              <a:gdLst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742892 h 742892"/>
                <a:gd name="connsiteX3" fmla="*/ 0 w 341023"/>
                <a:gd name="connsiteY3" fmla="*/ 742892 h 742892"/>
                <a:gd name="connsiteX4" fmla="*/ 0 w 341023"/>
                <a:gd name="connsiteY4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341023 w 341023"/>
                <a:gd name="connsiteY3" fmla="*/ 742892 h 742892"/>
                <a:gd name="connsiteX4" fmla="*/ 0 w 341023"/>
                <a:gd name="connsiteY4" fmla="*/ 742892 h 742892"/>
                <a:gd name="connsiteX5" fmla="*/ 0 w 341023"/>
                <a:gd name="connsiteY5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341023 w 341023"/>
                <a:gd name="connsiteY3" fmla="*/ 742892 h 742892"/>
                <a:gd name="connsiteX4" fmla="*/ 210054 w 341023"/>
                <a:gd name="connsiteY4" fmla="*/ 740511 h 742892"/>
                <a:gd name="connsiteX5" fmla="*/ 0 w 341023"/>
                <a:gd name="connsiteY5" fmla="*/ 742892 h 742892"/>
                <a:gd name="connsiteX6" fmla="*/ 0 w 341023"/>
                <a:gd name="connsiteY6" fmla="*/ 0 h 742892"/>
                <a:gd name="connsiteX0" fmla="*/ 0 w 341023"/>
                <a:gd name="connsiteY0" fmla="*/ 0 h 742892"/>
                <a:gd name="connsiteX1" fmla="*/ 341023 w 341023"/>
                <a:gd name="connsiteY1" fmla="*/ 0 h 742892"/>
                <a:gd name="connsiteX2" fmla="*/ 341023 w 341023"/>
                <a:gd name="connsiteY2" fmla="*/ 18993 h 742892"/>
                <a:gd name="connsiteX3" fmla="*/ 210054 w 341023"/>
                <a:gd name="connsiteY3" fmla="*/ 740511 h 742892"/>
                <a:gd name="connsiteX4" fmla="*/ 0 w 341023"/>
                <a:gd name="connsiteY4" fmla="*/ 742892 h 742892"/>
                <a:gd name="connsiteX5" fmla="*/ 0 w 341023"/>
                <a:gd name="connsiteY5" fmla="*/ 0 h 742892"/>
                <a:gd name="connsiteX0" fmla="*/ 0 w 341023"/>
                <a:gd name="connsiteY0" fmla="*/ 0 h 742893"/>
                <a:gd name="connsiteX1" fmla="*/ 341023 w 341023"/>
                <a:gd name="connsiteY1" fmla="*/ 0 h 742893"/>
                <a:gd name="connsiteX2" fmla="*/ 341023 w 341023"/>
                <a:gd name="connsiteY2" fmla="*/ 18993 h 742893"/>
                <a:gd name="connsiteX3" fmla="*/ 210054 w 341023"/>
                <a:gd name="connsiteY3" fmla="*/ 740511 h 742893"/>
                <a:gd name="connsiteX4" fmla="*/ 62416 w 341023"/>
                <a:gd name="connsiteY4" fmla="*/ 742893 h 742893"/>
                <a:gd name="connsiteX5" fmla="*/ 0 w 341023"/>
                <a:gd name="connsiteY5" fmla="*/ 742892 h 742893"/>
                <a:gd name="connsiteX6" fmla="*/ 0 w 341023"/>
                <a:gd name="connsiteY6" fmla="*/ 0 h 742893"/>
                <a:gd name="connsiteX0" fmla="*/ 0 w 341023"/>
                <a:gd name="connsiteY0" fmla="*/ 0 h 742893"/>
                <a:gd name="connsiteX1" fmla="*/ 341023 w 341023"/>
                <a:gd name="connsiteY1" fmla="*/ 0 h 742893"/>
                <a:gd name="connsiteX2" fmla="*/ 341023 w 341023"/>
                <a:gd name="connsiteY2" fmla="*/ 18993 h 742893"/>
                <a:gd name="connsiteX3" fmla="*/ 210054 w 341023"/>
                <a:gd name="connsiteY3" fmla="*/ 740511 h 742893"/>
                <a:gd name="connsiteX4" fmla="*/ 62416 w 341023"/>
                <a:gd name="connsiteY4" fmla="*/ 742893 h 742893"/>
                <a:gd name="connsiteX5" fmla="*/ 0 w 341023"/>
                <a:gd name="connsiteY5" fmla="*/ 0 h 742893"/>
                <a:gd name="connsiteX0" fmla="*/ 0 w 341023"/>
                <a:gd name="connsiteY0" fmla="*/ 2439 h 745332"/>
                <a:gd name="connsiteX1" fmla="*/ 62416 w 341023"/>
                <a:gd name="connsiteY1" fmla="*/ 0 h 745332"/>
                <a:gd name="connsiteX2" fmla="*/ 341023 w 341023"/>
                <a:gd name="connsiteY2" fmla="*/ 2439 h 745332"/>
                <a:gd name="connsiteX3" fmla="*/ 341023 w 341023"/>
                <a:gd name="connsiteY3" fmla="*/ 21432 h 745332"/>
                <a:gd name="connsiteX4" fmla="*/ 210054 w 341023"/>
                <a:gd name="connsiteY4" fmla="*/ 742950 h 745332"/>
                <a:gd name="connsiteX5" fmla="*/ 62416 w 341023"/>
                <a:gd name="connsiteY5" fmla="*/ 745332 h 745332"/>
                <a:gd name="connsiteX6" fmla="*/ 0 w 341023"/>
                <a:gd name="connsiteY6" fmla="*/ 2439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47638 w 278607"/>
                <a:gd name="connsiteY4" fmla="*/ 742950 h 745332"/>
                <a:gd name="connsiteX5" fmla="*/ 0 w 278607"/>
                <a:gd name="connsiteY5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235744 w 278607"/>
                <a:gd name="connsiteY4" fmla="*/ 269082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29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50019 w 278607"/>
                <a:gd name="connsiteY4" fmla="*/ 183357 h 745332"/>
                <a:gd name="connsiteX5" fmla="*/ 147638 w 278607"/>
                <a:gd name="connsiteY5" fmla="*/ 744850 h 745332"/>
                <a:gd name="connsiteX6" fmla="*/ 0 w 278607"/>
                <a:gd name="connsiteY6" fmla="*/ 745332 h 745332"/>
                <a:gd name="connsiteX0" fmla="*/ 0 w 278607"/>
                <a:gd name="connsiteY0" fmla="*/ 745332 h 745332"/>
                <a:gd name="connsiteX1" fmla="*/ 0 w 278607"/>
                <a:gd name="connsiteY1" fmla="*/ 0 h 745332"/>
                <a:gd name="connsiteX2" fmla="*/ 278607 w 278607"/>
                <a:gd name="connsiteY2" fmla="*/ 2439 h 745332"/>
                <a:gd name="connsiteX3" fmla="*/ 278607 w 278607"/>
                <a:gd name="connsiteY3" fmla="*/ 21432 h 745332"/>
                <a:gd name="connsiteX4" fmla="*/ 148099 w 278607"/>
                <a:gd name="connsiteY4" fmla="*/ 183357 h 745332"/>
                <a:gd name="connsiteX5" fmla="*/ 147638 w 278607"/>
                <a:gd name="connsiteY5" fmla="*/ 744850 h 745332"/>
                <a:gd name="connsiteX6" fmla="*/ 0 w 278607"/>
                <a:gd name="connsiteY6" fmla="*/ 745332 h 745332"/>
                <a:gd name="connsiteX0" fmla="*/ 0 w 278607"/>
                <a:gd name="connsiteY0" fmla="*/ 743432 h 743432"/>
                <a:gd name="connsiteX1" fmla="*/ 0 w 278607"/>
                <a:gd name="connsiteY1" fmla="*/ 0 h 743432"/>
                <a:gd name="connsiteX2" fmla="*/ 278607 w 278607"/>
                <a:gd name="connsiteY2" fmla="*/ 539 h 743432"/>
                <a:gd name="connsiteX3" fmla="*/ 278607 w 278607"/>
                <a:gd name="connsiteY3" fmla="*/ 19532 h 743432"/>
                <a:gd name="connsiteX4" fmla="*/ 148099 w 278607"/>
                <a:gd name="connsiteY4" fmla="*/ 181457 h 743432"/>
                <a:gd name="connsiteX5" fmla="*/ 147638 w 278607"/>
                <a:gd name="connsiteY5" fmla="*/ 742950 h 743432"/>
                <a:gd name="connsiteX6" fmla="*/ 0 w 278607"/>
                <a:gd name="connsiteY6" fmla="*/ 743432 h 743432"/>
                <a:gd name="connsiteX0" fmla="*/ 0 w 278607"/>
                <a:gd name="connsiteY0" fmla="*/ 742893 h 742893"/>
                <a:gd name="connsiteX1" fmla="*/ 0 w 278607"/>
                <a:gd name="connsiteY1" fmla="*/ 3262 h 742893"/>
                <a:gd name="connsiteX2" fmla="*/ 278607 w 278607"/>
                <a:gd name="connsiteY2" fmla="*/ 0 h 742893"/>
                <a:gd name="connsiteX3" fmla="*/ 278607 w 278607"/>
                <a:gd name="connsiteY3" fmla="*/ 18993 h 742893"/>
                <a:gd name="connsiteX4" fmla="*/ 148099 w 278607"/>
                <a:gd name="connsiteY4" fmla="*/ 180918 h 742893"/>
                <a:gd name="connsiteX5" fmla="*/ 147638 w 278607"/>
                <a:gd name="connsiteY5" fmla="*/ 742411 h 742893"/>
                <a:gd name="connsiteX6" fmla="*/ 0 w 278607"/>
                <a:gd name="connsiteY6" fmla="*/ 742893 h 742893"/>
                <a:gd name="connsiteX0" fmla="*/ 0 w 278607"/>
                <a:gd name="connsiteY0" fmla="*/ 743432 h 743432"/>
                <a:gd name="connsiteX1" fmla="*/ 0 w 278607"/>
                <a:gd name="connsiteY1" fmla="*/ 0 h 743432"/>
                <a:gd name="connsiteX2" fmla="*/ 278607 w 278607"/>
                <a:gd name="connsiteY2" fmla="*/ 539 h 743432"/>
                <a:gd name="connsiteX3" fmla="*/ 278607 w 278607"/>
                <a:gd name="connsiteY3" fmla="*/ 19532 h 743432"/>
                <a:gd name="connsiteX4" fmla="*/ 148099 w 278607"/>
                <a:gd name="connsiteY4" fmla="*/ 181457 h 743432"/>
                <a:gd name="connsiteX5" fmla="*/ 147638 w 278607"/>
                <a:gd name="connsiteY5" fmla="*/ 742950 h 743432"/>
                <a:gd name="connsiteX6" fmla="*/ 0 w 278607"/>
                <a:gd name="connsiteY6" fmla="*/ 743432 h 743432"/>
                <a:gd name="connsiteX0" fmla="*/ 0 w 278607"/>
                <a:gd name="connsiteY0" fmla="*/ 742893 h 742893"/>
                <a:gd name="connsiteX1" fmla="*/ 0 w 278607"/>
                <a:gd name="connsiteY1" fmla="*/ 1361 h 742893"/>
                <a:gd name="connsiteX2" fmla="*/ 278607 w 278607"/>
                <a:gd name="connsiteY2" fmla="*/ 0 h 742893"/>
                <a:gd name="connsiteX3" fmla="*/ 278607 w 278607"/>
                <a:gd name="connsiteY3" fmla="*/ 18993 h 742893"/>
                <a:gd name="connsiteX4" fmla="*/ 148099 w 278607"/>
                <a:gd name="connsiteY4" fmla="*/ 180918 h 742893"/>
                <a:gd name="connsiteX5" fmla="*/ 147638 w 278607"/>
                <a:gd name="connsiteY5" fmla="*/ 742411 h 742893"/>
                <a:gd name="connsiteX6" fmla="*/ 0 w 278607"/>
                <a:gd name="connsiteY6" fmla="*/ 742893 h 74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607" h="742893">
                  <a:moveTo>
                    <a:pt x="0" y="742893"/>
                  </a:moveTo>
                  <a:lnTo>
                    <a:pt x="0" y="1361"/>
                  </a:lnTo>
                  <a:lnTo>
                    <a:pt x="278607" y="0"/>
                  </a:lnTo>
                  <a:lnTo>
                    <a:pt x="278607" y="18993"/>
                  </a:lnTo>
                  <a:cubicBezTo>
                    <a:pt x="183357" y="42011"/>
                    <a:pt x="150480" y="103131"/>
                    <a:pt x="148099" y="180918"/>
                  </a:cubicBezTo>
                  <a:cubicBezTo>
                    <a:pt x="147305" y="367449"/>
                    <a:pt x="148432" y="555880"/>
                    <a:pt x="147638" y="742411"/>
                  </a:cubicBezTo>
                  <a:lnTo>
                    <a:pt x="0" y="742893"/>
                  </a:lnTo>
                  <a:close/>
                </a:path>
              </a:pathLst>
            </a:custGeom>
            <a:solidFill>
              <a:srgbClr val="74C1C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095833AB-435B-4329-968A-FAEFACAD7C19}"/>
                </a:ext>
              </a:extLst>
            </p:cNvPr>
            <p:cNvSpPr/>
            <p:nvPr/>
          </p:nvSpPr>
          <p:spPr bwMode="auto">
            <a:xfrm flipV="1">
              <a:off x="2646431" y="1052455"/>
              <a:ext cx="2082894" cy="1252030"/>
            </a:xfrm>
            <a:custGeom>
              <a:avLst/>
              <a:gdLst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0 w 1388037"/>
                <a:gd name="connsiteY3" fmla="*/ 795338 h 795338"/>
                <a:gd name="connsiteX4" fmla="*/ 0 w 1388037"/>
                <a:gd name="connsiteY4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795338 h 795338"/>
                <a:gd name="connsiteX5" fmla="*/ 0 w 1388037"/>
                <a:gd name="connsiteY5" fmla="*/ 0 h 795338"/>
                <a:gd name="connsiteX0" fmla="*/ 0 w 1388037"/>
                <a:gd name="connsiteY0" fmla="*/ 0 h 795338"/>
                <a:gd name="connsiteX1" fmla="*/ 1388037 w 1388037"/>
                <a:gd name="connsiteY1" fmla="*/ 0 h 795338"/>
                <a:gd name="connsiteX2" fmla="*/ 1388037 w 1388037"/>
                <a:gd name="connsiteY2" fmla="*/ 795338 h 795338"/>
                <a:gd name="connsiteX3" fmla="*/ 316473 w 1388037"/>
                <a:gd name="connsiteY3" fmla="*/ 795337 h 795338"/>
                <a:gd name="connsiteX4" fmla="*/ 0 w 1388037"/>
                <a:gd name="connsiteY4" fmla="*/ 0 h 795338"/>
                <a:gd name="connsiteX0" fmla="*/ 11873 w 1399910"/>
                <a:gd name="connsiteY0" fmla="*/ 0 h 795338"/>
                <a:gd name="connsiteX1" fmla="*/ 1399910 w 1399910"/>
                <a:gd name="connsiteY1" fmla="*/ 0 h 795338"/>
                <a:gd name="connsiteX2" fmla="*/ 1399910 w 1399910"/>
                <a:gd name="connsiteY2" fmla="*/ 795338 h 795338"/>
                <a:gd name="connsiteX3" fmla="*/ 328346 w 1399910"/>
                <a:gd name="connsiteY3" fmla="*/ 795337 h 795338"/>
                <a:gd name="connsiteX4" fmla="*/ 11873 w 1399910"/>
                <a:gd name="connsiteY4" fmla="*/ 0 h 795338"/>
                <a:gd name="connsiteX0" fmla="*/ 28707 w 1416744"/>
                <a:gd name="connsiteY0" fmla="*/ 0 h 795338"/>
                <a:gd name="connsiteX1" fmla="*/ 1416744 w 1416744"/>
                <a:gd name="connsiteY1" fmla="*/ 0 h 795338"/>
                <a:gd name="connsiteX2" fmla="*/ 1416744 w 1416744"/>
                <a:gd name="connsiteY2" fmla="*/ 795338 h 795338"/>
                <a:gd name="connsiteX3" fmla="*/ 345180 w 1416744"/>
                <a:gd name="connsiteY3" fmla="*/ 795337 h 795338"/>
                <a:gd name="connsiteX4" fmla="*/ 28707 w 1416744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355309 w 1426873"/>
                <a:gd name="connsiteY3" fmla="*/ 795337 h 795338"/>
                <a:gd name="connsiteX4" fmla="*/ 38836 w 1426873"/>
                <a:gd name="connsiteY4" fmla="*/ 0 h 795338"/>
                <a:gd name="connsiteX0" fmla="*/ 38836 w 1426873"/>
                <a:gd name="connsiteY0" fmla="*/ 0 h 795338"/>
                <a:gd name="connsiteX1" fmla="*/ 1426873 w 1426873"/>
                <a:gd name="connsiteY1" fmla="*/ 0 h 795338"/>
                <a:gd name="connsiteX2" fmla="*/ 1426873 w 1426873"/>
                <a:gd name="connsiteY2" fmla="*/ 795338 h 795338"/>
                <a:gd name="connsiteX3" fmla="*/ 976816 w 1426873"/>
                <a:gd name="connsiteY3" fmla="*/ 792956 h 795338"/>
                <a:gd name="connsiteX4" fmla="*/ 355309 w 1426873"/>
                <a:gd name="connsiteY4" fmla="*/ 795337 h 795338"/>
                <a:gd name="connsiteX5" fmla="*/ 38836 w 1426873"/>
                <a:gd name="connsiteY5" fmla="*/ 0 h 795338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976816 w 1426873"/>
                <a:gd name="connsiteY2" fmla="*/ 792956 h 795337"/>
                <a:gd name="connsiteX3" fmla="*/ 355309 w 1426873"/>
                <a:gd name="connsiteY3" fmla="*/ 795337 h 795337"/>
                <a:gd name="connsiteX4" fmla="*/ 38836 w 1426873"/>
                <a:gd name="connsiteY4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048254 w 1426873"/>
                <a:gd name="connsiteY2" fmla="*/ 666751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26873"/>
                <a:gd name="connsiteY0" fmla="*/ 0 h 795337"/>
                <a:gd name="connsiteX1" fmla="*/ 1426873 w 1426873"/>
                <a:gd name="connsiteY1" fmla="*/ 0 h 795337"/>
                <a:gd name="connsiteX2" fmla="*/ 1112548 w 1426873"/>
                <a:gd name="connsiteY2" fmla="*/ 790576 h 795337"/>
                <a:gd name="connsiteX3" fmla="*/ 976816 w 1426873"/>
                <a:gd name="connsiteY3" fmla="*/ 792956 h 795337"/>
                <a:gd name="connsiteX4" fmla="*/ 355309 w 1426873"/>
                <a:gd name="connsiteY4" fmla="*/ 795337 h 795337"/>
                <a:gd name="connsiteX5" fmla="*/ 38836 w 1426873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141"/>
                <a:gd name="connsiteY0" fmla="*/ 0 h 795337"/>
                <a:gd name="connsiteX1" fmla="*/ 1426873 w 1466141"/>
                <a:gd name="connsiteY1" fmla="*/ 0 h 795337"/>
                <a:gd name="connsiteX2" fmla="*/ 1112548 w 1466141"/>
                <a:gd name="connsiteY2" fmla="*/ 790576 h 795337"/>
                <a:gd name="connsiteX3" fmla="*/ 976816 w 1466141"/>
                <a:gd name="connsiteY3" fmla="*/ 792956 h 795337"/>
                <a:gd name="connsiteX4" fmla="*/ 355309 w 1466141"/>
                <a:gd name="connsiteY4" fmla="*/ 795337 h 795337"/>
                <a:gd name="connsiteX5" fmla="*/ 38836 w 1466141"/>
                <a:gd name="connsiteY5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355309 w 1466917"/>
                <a:gd name="connsiteY4" fmla="*/ 795337 h 795337"/>
                <a:gd name="connsiteX5" fmla="*/ 38836 w 1466917"/>
                <a:gd name="connsiteY5" fmla="*/ 0 h 795337"/>
                <a:gd name="connsiteX0" fmla="*/ 38836 w 1466917"/>
                <a:gd name="connsiteY0" fmla="*/ 0 h 795338"/>
                <a:gd name="connsiteX1" fmla="*/ 1426873 w 1466917"/>
                <a:gd name="connsiteY1" fmla="*/ 0 h 795338"/>
                <a:gd name="connsiteX2" fmla="*/ 1112548 w 1466917"/>
                <a:gd name="connsiteY2" fmla="*/ 790576 h 795338"/>
                <a:gd name="connsiteX3" fmla="*/ 976816 w 1466917"/>
                <a:gd name="connsiteY3" fmla="*/ 792956 h 795338"/>
                <a:gd name="connsiteX4" fmla="*/ 867279 w 1466917"/>
                <a:gd name="connsiteY4" fmla="*/ 795338 h 795338"/>
                <a:gd name="connsiteX5" fmla="*/ 355309 w 1466917"/>
                <a:gd name="connsiteY5" fmla="*/ 795337 h 795338"/>
                <a:gd name="connsiteX6" fmla="*/ 38836 w 1466917"/>
                <a:gd name="connsiteY6" fmla="*/ 0 h 795338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5309 w 1466917"/>
                <a:gd name="connsiteY5" fmla="*/ 795337 h 795337"/>
                <a:gd name="connsiteX6" fmla="*/ 38836 w 1466917"/>
                <a:gd name="connsiteY6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693448 w 1466917"/>
                <a:gd name="connsiteY5" fmla="*/ 483394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48166 w 1466917"/>
                <a:gd name="connsiteY5" fmla="*/ 221457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09551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352929 w 1466917"/>
                <a:gd name="connsiteY5" fmla="*/ 223838 h 795337"/>
                <a:gd name="connsiteX6" fmla="*/ 355309 w 1466917"/>
                <a:gd name="connsiteY6" fmla="*/ 795337 h 795337"/>
                <a:gd name="connsiteX7" fmla="*/ 38836 w 1466917"/>
                <a:gd name="connsiteY7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12473 w 1466917"/>
                <a:gd name="connsiteY5" fmla="*/ 223838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524379 w 1466917"/>
                <a:gd name="connsiteY5" fmla="*/ 78582 h 795337"/>
                <a:gd name="connsiteX6" fmla="*/ 352929 w 1466917"/>
                <a:gd name="connsiteY6" fmla="*/ 223838 h 795337"/>
                <a:gd name="connsiteX7" fmla="*/ 355309 w 1466917"/>
                <a:gd name="connsiteY7" fmla="*/ 795337 h 795337"/>
                <a:gd name="connsiteX8" fmla="*/ 38836 w 1466917"/>
                <a:gd name="connsiteY8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07748 w 1466917"/>
                <a:gd name="connsiteY5" fmla="*/ 169069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8582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6201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41085 w 1466917"/>
                <a:gd name="connsiteY5" fmla="*/ 71438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24379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23838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0 h 795337"/>
                <a:gd name="connsiteX1" fmla="*/ 1426873 w 1466917"/>
                <a:gd name="connsiteY1" fmla="*/ 0 h 795337"/>
                <a:gd name="connsiteX2" fmla="*/ 1112548 w 1466917"/>
                <a:gd name="connsiteY2" fmla="*/ 790576 h 795337"/>
                <a:gd name="connsiteX3" fmla="*/ 976816 w 1466917"/>
                <a:gd name="connsiteY3" fmla="*/ 792956 h 795337"/>
                <a:gd name="connsiteX4" fmla="*/ 979198 w 1466917"/>
                <a:gd name="connsiteY4" fmla="*/ 221457 h 795337"/>
                <a:gd name="connsiteX5" fmla="*/ 824416 w 1466917"/>
                <a:gd name="connsiteY5" fmla="*/ 73820 h 795337"/>
                <a:gd name="connsiteX6" fmla="*/ 531523 w 1466917"/>
                <a:gd name="connsiteY6" fmla="*/ 73820 h 795337"/>
                <a:gd name="connsiteX7" fmla="*/ 352929 w 1466917"/>
                <a:gd name="connsiteY7" fmla="*/ 233363 h 795337"/>
                <a:gd name="connsiteX8" fmla="*/ 355309 w 1466917"/>
                <a:gd name="connsiteY8" fmla="*/ 795337 h 795337"/>
                <a:gd name="connsiteX9" fmla="*/ 38836 w 1466917"/>
                <a:gd name="connsiteY9" fmla="*/ 0 h 795337"/>
                <a:gd name="connsiteX0" fmla="*/ 38836 w 1466917"/>
                <a:gd name="connsiteY0" fmla="*/ 1584 h 796921"/>
                <a:gd name="connsiteX1" fmla="*/ 1279401 w 1466917"/>
                <a:gd name="connsiteY1" fmla="*/ 0 h 796921"/>
                <a:gd name="connsiteX2" fmla="*/ 1426873 w 1466917"/>
                <a:gd name="connsiteY2" fmla="*/ 1584 h 796921"/>
                <a:gd name="connsiteX3" fmla="*/ 1112548 w 1466917"/>
                <a:gd name="connsiteY3" fmla="*/ 792160 h 796921"/>
                <a:gd name="connsiteX4" fmla="*/ 976816 w 1466917"/>
                <a:gd name="connsiteY4" fmla="*/ 794540 h 796921"/>
                <a:gd name="connsiteX5" fmla="*/ 979198 w 1466917"/>
                <a:gd name="connsiteY5" fmla="*/ 223041 h 796921"/>
                <a:gd name="connsiteX6" fmla="*/ 824416 w 1466917"/>
                <a:gd name="connsiteY6" fmla="*/ 75404 h 796921"/>
                <a:gd name="connsiteX7" fmla="*/ 531523 w 1466917"/>
                <a:gd name="connsiteY7" fmla="*/ 75404 h 796921"/>
                <a:gd name="connsiteX8" fmla="*/ 352929 w 1466917"/>
                <a:gd name="connsiteY8" fmla="*/ 234947 h 796921"/>
                <a:gd name="connsiteX9" fmla="*/ 355309 w 1466917"/>
                <a:gd name="connsiteY9" fmla="*/ 796921 h 796921"/>
                <a:gd name="connsiteX10" fmla="*/ 38836 w 1466917"/>
                <a:gd name="connsiteY10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1112548 w 1279401"/>
                <a:gd name="connsiteY2" fmla="*/ 792160 h 796921"/>
                <a:gd name="connsiteX3" fmla="*/ 976816 w 1279401"/>
                <a:gd name="connsiteY3" fmla="*/ 794540 h 796921"/>
                <a:gd name="connsiteX4" fmla="*/ 979198 w 1279401"/>
                <a:gd name="connsiteY4" fmla="*/ 223041 h 796921"/>
                <a:gd name="connsiteX5" fmla="*/ 824416 w 1279401"/>
                <a:gd name="connsiteY5" fmla="*/ 75404 h 796921"/>
                <a:gd name="connsiteX6" fmla="*/ 531523 w 1279401"/>
                <a:gd name="connsiteY6" fmla="*/ 75404 h 796921"/>
                <a:gd name="connsiteX7" fmla="*/ 352929 w 1279401"/>
                <a:gd name="connsiteY7" fmla="*/ 234947 h 796921"/>
                <a:gd name="connsiteX8" fmla="*/ 355309 w 1279401"/>
                <a:gd name="connsiteY8" fmla="*/ 796921 h 796921"/>
                <a:gd name="connsiteX9" fmla="*/ 38836 w 1279401"/>
                <a:gd name="connsiteY9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976816 w 1279401"/>
                <a:gd name="connsiteY2" fmla="*/ 794540 h 796921"/>
                <a:gd name="connsiteX3" fmla="*/ 979198 w 1279401"/>
                <a:gd name="connsiteY3" fmla="*/ 223041 h 796921"/>
                <a:gd name="connsiteX4" fmla="*/ 824416 w 1279401"/>
                <a:gd name="connsiteY4" fmla="*/ 75404 h 796921"/>
                <a:gd name="connsiteX5" fmla="*/ 531523 w 1279401"/>
                <a:gd name="connsiteY5" fmla="*/ 75404 h 796921"/>
                <a:gd name="connsiteX6" fmla="*/ 352929 w 1279401"/>
                <a:gd name="connsiteY6" fmla="*/ 234947 h 796921"/>
                <a:gd name="connsiteX7" fmla="*/ 355309 w 1279401"/>
                <a:gd name="connsiteY7" fmla="*/ 796921 h 796921"/>
                <a:gd name="connsiteX8" fmla="*/ 38836 w 1279401"/>
                <a:gd name="connsiteY8" fmla="*/ 1584 h 796921"/>
                <a:gd name="connsiteX0" fmla="*/ 38836 w 1279401"/>
                <a:gd name="connsiteY0" fmla="*/ 1584 h 796921"/>
                <a:gd name="connsiteX1" fmla="*/ 1279401 w 1279401"/>
                <a:gd name="connsiteY1" fmla="*/ 0 h 796921"/>
                <a:gd name="connsiteX2" fmla="*/ 976816 w 1279401"/>
                <a:gd name="connsiteY2" fmla="*/ 794540 h 796921"/>
                <a:gd name="connsiteX3" fmla="*/ 979198 w 1279401"/>
                <a:gd name="connsiteY3" fmla="*/ 223041 h 796921"/>
                <a:gd name="connsiteX4" fmla="*/ 824416 w 1279401"/>
                <a:gd name="connsiteY4" fmla="*/ 75404 h 796921"/>
                <a:gd name="connsiteX5" fmla="*/ 531523 w 1279401"/>
                <a:gd name="connsiteY5" fmla="*/ 75404 h 796921"/>
                <a:gd name="connsiteX6" fmla="*/ 352929 w 1279401"/>
                <a:gd name="connsiteY6" fmla="*/ 234947 h 796921"/>
                <a:gd name="connsiteX7" fmla="*/ 355309 w 1279401"/>
                <a:gd name="connsiteY7" fmla="*/ 796921 h 796921"/>
                <a:gd name="connsiteX8" fmla="*/ 38836 w 1279401"/>
                <a:gd name="connsiteY8" fmla="*/ 1584 h 796921"/>
                <a:gd name="connsiteX0" fmla="*/ 38836 w 1309506"/>
                <a:gd name="connsiteY0" fmla="*/ 1584 h 796921"/>
                <a:gd name="connsiteX1" fmla="*/ 1279401 w 1309506"/>
                <a:gd name="connsiteY1" fmla="*/ 0 h 796921"/>
                <a:gd name="connsiteX2" fmla="*/ 976816 w 1309506"/>
                <a:gd name="connsiteY2" fmla="*/ 794540 h 796921"/>
                <a:gd name="connsiteX3" fmla="*/ 979198 w 1309506"/>
                <a:gd name="connsiteY3" fmla="*/ 223041 h 796921"/>
                <a:gd name="connsiteX4" fmla="*/ 824416 w 1309506"/>
                <a:gd name="connsiteY4" fmla="*/ 75404 h 796921"/>
                <a:gd name="connsiteX5" fmla="*/ 531523 w 1309506"/>
                <a:gd name="connsiteY5" fmla="*/ 75404 h 796921"/>
                <a:gd name="connsiteX6" fmla="*/ 352929 w 1309506"/>
                <a:gd name="connsiteY6" fmla="*/ 234947 h 796921"/>
                <a:gd name="connsiteX7" fmla="*/ 355309 w 1309506"/>
                <a:gd name="connsiteY7" fmla="*/ 796921 h 796921"/>
                <a:gd name="connsiteX8" fmla="*/ 38836 w 1309506"/>
                <a:gd name="connsiteY8" fmla="*/ 1584 h 796921"/>
                <a:gd name="connsiteX0" fmla="*/ 38836 w 1321128"/>
                <a:gd name="connsiteY0" fmla="*/ 1584 h 796921"/>
                <a:gd name="connsiteX1" fmla="*/ 1279401 w 1321128"/>
                <a:gd name="connsiteY1" fmla="*/ 0 h 796921"/>
                <a:gd name="connsiteX2" fmla="*/ 976816 w 1321128"/>
                <a:gd name="connsiteY2" fmla="*/ 794540 h 796921"/>
                <a:gd name="connsiteX3" fmla="*/ 979198 w 1321128"/>
                <a:gd name="connsiteY3" fmla="*/ 223041 h 796921"/>
                <a:gd name="connsiteX4" fmla="*/ 824416 w 1321128"/>
                <a:gd name="connsiteY4" fmla="*/ 75404 h 796921"/>
                <a:gd name="connsiteX5" fmla="*/ 531523 w 1321128"/>
                <a:gd name="connsiteY5" fmla="*/ 75404 h 796921"/>
                <a:gd name="connsiteX6" fmla="*/ 352929 w 1321128"/>
                <a:gd name="connsiteY6" fmla="*/ 234947 h 796921"/>
                <a:gd name="connsiteX7" fmla="*/ 355309 w 1321128"/>
                <a:gd name="connsiteY7" fmla="*/ 796921 h 796921"/>
                <a:gd name="connsiteX8" fmla="*/ 38836 w 1321128"/>
                <a:gd name="connsiteY8" fmla="*/ 1584 h 796921"/>
                <a:gd name="connsiteX0" fmla="*/ 38836 w 1321323"/>
                <a:gd name="connsiteY0" fmla="*/ 1584 h 796921"/>
                <a:gd name="connsiteX1" fmla="*/ 1279401 w 1321323"/>
                <a:gd name="connsiteY1" fmla="*/ 0 h 796921"/>
                <a:gd name="connsiteX2" fmla="*/ 976816 w 1321323"/>
                <a:gd name="connsiteY2" fmla="*/ 794540 h 796921"/>
                <a:gd name="connsiteX3" fmla="*/ 979198 w 1321323"/>
                <a:gd name="connsiteY3" fmla="*/ 223041 h 796921"/>
                <a:gd name="connsiteX4" fmla="*/ 824416 w 1321323"/>
                <a:gd name="connsiteY4" fmla="*/ 75404 h 796921"/>
                <a:gd name="connsiteX5" fmla="*/ 531523 w 1321323"/>
                <a:gd name="connsiteY5" fmla="*/ 75404 h 796921"/>
                <a:gd name="connsiteX6" fmla="*/ 352929 w 1321323"/>
                <a:gd name="connsiteY6" fmla="*/ 234947 h 796921"/>
                <a:gd name="connsiteX7" fmla="*/ 355309 w 1321323"/>
                <a:gd name="connsiteY7" fmla="*/ 796921 h 796921"/>
                <a:gd name="connsiteX8" fmla="*/ 38836 w 1321323"/>
                <a:gd name="connsiteY8" fmla="*/ 1584 h 7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1323" h="796921">
                  <a:moveTo>
                    <a:pt x="38836" y="1584"/>
                  </a:moveTo>
                  <a:lnTo>
                    <a:pt x="1279401" y="0"/>
                  </a:lnTo>
                  <a:cubicBezTo>
                    <a:pt x="1419081" y="249694"/>
                    <a:pt x="1181850" y="705838"/>
                    <a:pt x="976816" y="794540"/>
                  </a:cubicBezTo>
                  <a:lnTo>
                    <a:pt x="979198" y="223041"/>
                  </a:lnTo>
                  <a:cubicBezTo>
                    <a:pt x="980785" y="156366"/>
                    <a:pt x="915697" y="75404"/>
                    <a:pt x="824416" y="75404"/>
                  </a:cubicBezTo>
                  <a:lnTo>
                    <a:pt x="531523" y="75404"/>
                  </a:lnTo>
                  <a:cubicBezTo>
                    <a:pt x="445797" y="75404"/>
                    <a:pt x="352929" y="142078"/>
                    <a:pt x="352929" y="234947"/>
                  </a:cubicBezTo>
                  <a:cubicBezTo>
                    <a:pt x="353722" y="425447"/>
                    <a:pt x="354516" y="606421"/>
                    <a:pt x="355309" y="796921"/>
                  </a:cubicBezTo>
                  <a:cubicBezTo>
                    <a:pt x="18837" y="619916"/>
                    <a:pt x="-58080" y="273839"/>
                    <a:pt x="38836" y="1584"/>
                  </a:cubicBezTo>
                  <a:close/>
                </a:path>
              </a:pathLst>
            </a:custGeom>
            <a:solidFill>
              <a:srgbClr val="16939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22">
                <a:defRPr/>
              </a:pPr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F53F679-D301-49EE-9961-1F8CC9818B3D}"/>
                </a:ext>
              </a:extLst>
            </p:cNvPr>
            <p:cNvSpPr txBox="1"/>
            <p:nvPr/>
          </p:nvSpPr>
          <p:spPr>
            <a:xfrm>
              <a:off x="5095232" y="1413939"/>
              <a:ext cx="5669383" cy="48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4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Serialization capture on pick up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AB39174-1132-2F0D-E7AE-68E739372F85}"/>
                </a:ext>
              </a:extLst>
            </p:cNvPr>
            <p:cNvSpPr txBox="1"/>
            <p:nvPr/>
          </p:nvSpPr>
          <p:spPr>
            <a:xfrm>
              <a:off x="4977385" y="2678439"/>
              <a:ext cx="5669383" cy="48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4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2-person (+) team with inside pickup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6E969014-AF34-150E-A0CF-55FB81AD326A}"/>
                </a:ext>
              </a:extLst>
            </p:cNvPr>
            <p:cNvSpPr txBox="1"/>
            <p:nvPr/>
          </p:nvSpPr>
          <p:spPr>
            <a:xfrm>
              <a:off x="5007317" y="3821878"/>
              <a:ext cx="5669383" cy="48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4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Pad wrapping or packaging services 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B5087E4-05D1-5735-246F-CE492EA01F0B}"/>
                </a:ext>
              </a:extLst>
            </p:cNvPr>
            <p:cNvSpPr txBox="1"/>
            <p:nvPr/>
          </p:nvSpPr>
          <p:spPr>
            <a:xfrm>
              <a:off x="5033065" y="6356052"/>
              <a:ext cx="5669383" cy="48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94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Nationwide Footprint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DD35F0D-9598-DF0C-E646-EC06F3A22B8E}"/>
                </a:ext>
              </a:extLst>
            </p:cNvPr>
            <p:cNvSpPr txBox="1"/>
            <p:nvPr/>
          </p:nvSpPr>
          <p:spPr>
            <a:xfrm>
              <a:off x="5004461" y="5141938"/>
              <a:ext cx="5850925" cy="48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sz="1941" b="1"/>
                <a:t>Disposal, Liquidation, or Inventory</a:t>
              </a:r>
            </a:p>
          </p:txBody>
        </p:sp>
      </p:grp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F08B0160-6C8B-91C0-2F8A-3B35302B26D8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2F2C-6E57-AD68-8DB1-C3B66A1998EC}"/>
              </a:ext>
            </a:extLst>
          </p:cNvPr>
          <p:cNvSpPr txBox="1">
            <a:spLocks/>
          </p:cNvSpPr>
          <p:nvPr/>
        </p:nvSpPr>
        <p:spPr>
          <a:xfrm>
            <a:off x="142687" y="74800"/>
            <a:ext cx="1068578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Reverse Logistics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1B7738-1037-5BB1-D59D-B96ECDEAFFB9}"/>
              </a:ext>
            </a:extLst>
          </p:cNvPr>
          <p:cNvCxnSpPr>
            <a:cxnSpLocks/>
          </p:cNvCxnSpPr>
          <p:nvPr/>
        </p:nvCxnSpPr>
        <p:spPr>
          <a:xfrm>
            <a:off x="10937966" y="6301197"/>
            <a:ext cx="0" cy="38333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766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D4DDE9B-547A-24CB-10EC-340ED1369D3C}"/>
              </a:ext>
            </a:extLst>
          </p:cNvPr>
          <p:cNvGrpSpPr/>
          <p:nvPr/>
        </p:nvGrpSpPr>
        <p:grpSpPr>
          <a:xfrm>
            <a:off x="3550025" y="1536866"/>
            <a:ext cx="8652043" cy="4383312"/>
            <a:chOff x="6096000" y="1872343"/>
            <a:chExt cx="6105177" cy="438331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F4B1ACE-4F55-2513-C262-2A9273B0874C}"/>
                </a:ext>
              </a:extLst>
            </p:cNvPr>
            <p:cNvSpPr/>
            <p:nvPr/>
          </p:nvSpPr>
          <p:spPr>
            <a:xfrm flipH="1">
              <a:off x="8796131" y="1872343"/>
              <a:ext cx="1192695" cy="1640114"/>
            </a:xfrm>
            <a:custGeom>
              <a:avLst/>
              <a:gdLst>
                <a:gd name="connsiteX0" fmla="*/ 0 w 1045028"/>
                <a:gd name="connsiteY0" fmla="*/ 0 h 1640114"/>
                <a:gd name="connsiteX1" fmla="*/ 1045028 w 1045028"/>
                <a:gd name="connsiteY1" fmla="*/ 0 h 1640114"/>
                <a:gd name="connsiteX2" fmla="*/ 1045028 w 1045028"/>
                <a:gd name="connsiteY2" fmla="*/ 1640114 h 1640114"/>
                <a:gd name="connsiteX3" fmla="*/ 0 w 1045028"/>
                <a:gd name="connsiteY3" fmla="*/ 1640114 h 1640114"/>
                <a:gd name="connsiteX4" fmla="*/ 0 w 1045028"/>
                <a:gd name="connsiteY4" fmla="*/ 0 h 1640114"/>
                <a:gd name="connsiteX0" fmla="*/ 29029 w 1045028"/>
                <a:gd name="connsiteY0" fmla="*/ 624115 h 1640114"/>
                <a:gd name="connsiteX1" fmla="*/ 1045028 w 1045028"/>
                <a:gd name="connsiteY1" fmla="*/ 0 h 1640114"/>
                <a:gd name="connsiteX2" fmla="*/ 1045028 w 1045028"/>
                <a:gd name="connsiteY2" fmla="*/ 1640114 h 1640114"/>
                <a:gd name="connsiteX3" fmla="*/ 0 w 1045028"/>
                <a:gd name="connsiteY3" fmla="*/ 1640114 h 1640114"/>
                <a:gd name="connsiteX4" fmla="*/ 29029 w 1045028"/>
                <a:gd name="connsiteY4" fmla="*/ 624115 h 164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028" h="1640114">
                  <a:moveTo>
                    <a:pt x="29029" y="624115"/>
                  </a:moveTo>
                  <a:lnTo>
                    <a:pt x="1045028" y="0"/>
                  </a:lnTo>
                  <a:lnTo>
                    <a:pt x="1045028" y="1640114"/>
                  </a:lnTo>
                  <a:lnTo>
                    <a:pt x="0" y="1640114"/>
                  </a:lnTo>
                  <a:lnTo>
                    <a:pt x="29029" y="62411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7368732-FA5C-60BB-2B66-05DF104DE6E7}"/>
                </a:ext>
              </a:extLst>
            </p:cNvPr>
            <p:cNvSpPr/>
            <p:nvPr/>
          </p:nvSpPr>
          <p:spPr>
            <a:xfrm flipH="1">
              <a:off x="6096000" y="4615542"/>
              <a:ext cx="2700131" cy="1640113"/>
            </a:xfrm>
            <a:prstGeom prst="rect">
              <a:avLst/>
            </a:prstGeom>
            <a:solidFill>
              <a:srgbClr val="1F2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1D7786EE-8A0A-8E27-C6B7-F953D1848704}"/>
                </a:ext>
              </a:extLst>
            </p:cNvPr>
            <p:cNvSpPr/>
            <p:nvPr/>
          </p:nvSpPr>
          <p:spPr>
            <a:xfrm flipH="1" flipV="1">
              <a:off x="8796131" y="4615541"/>
              <a:ext cx="1192695" cy="1640114"/>
            </a:xfrm>
            <a:custGeom>
              <a:avLst/>
              <a:gdLst>
                <a:gd name="connsiteX0" fmla="*/ 0 w 1045028"/>
                <a:gd name="connsiteY0" fmla="*/ 0 h 1640114"/>
                <a:gd name="connsiteX1" fmla="*/ 1045028 w 1045028"/>
                <a:gd name="connsiteY1" fmla="*/ 0 h 1640114"/>
                <a:gd name="connsiteX2" fmla="*/ 1045028 w 1045028"/>
                <a:gd name="connsiteY2" fmla="*/ 1640114 h 1640114"/>
                <a:gd name="connsiteX3" fmla="*/ 0 w 1045028"/>
                <a:gd name="connsiteY3" fmla="*/ 1640114 h 1640114"/>
                <a:gd name="connsiteX4" fmla="*/ 0 w 1045028"/>
                <a:gd name="connsiteY4" fmla="*/ 0 h 1640114"/>
                <a:gd name="connsiteX0" fmla="*/ 29029 w 1045028"/>
                <a:gd name="connsiteY0" fmla="*/ 624115 h 1640114"/>
                <a:gd name="connsiteX1" fmla="*/ 1045028 w 1045028"/>
                <a:gd name="connsiteY1" fmla="*/ 0 h 1640114"/>
                <a:gd name="connsiteX2" fmla="*/ 1045028 w 1045028"/>
                <a:gd name="connsiteY2" fmla="*/ 1640114 h 1640114"/>
                <a:gd name="connsiteX3" fmla="*/ 0 w 1045028"/>
                <a:gd name="connsiteY3" fmla="*/ 1640114 h 1640114"/>
                <a:gd name="connsiteX4" fmla="*/ 29029 w 1045028"/>
                <a:gd name="connsiteY4" fmla="*/ 624115 h 164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5028" h="1640114">
                  <a:moveTo>
                    <a:pt x="29029" y="624115"/>
                  </a:moveTo>
                  <a:lnTo>
                    <a:pt x="1045028" y="0"/>
                  </a:lnTo>
                  <a:lnTo>
                    <a:pt x="1045028" y="1640114"/>
                  </a:lnTo>
                  <a:lnTo>
                    <a:pt x="0" y="1640114"/>
                  </a:lnTo>
                  <a:lnTo>
                    <a:pt x="29029" y="62411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D59D082-2696-6032-52BD-14EE5BFA396B}"/>
                </a:ext>
              </a:extLst>
            </p:cNvPr>
            <p:cNvSpPr/>
            <p:nvPr/>
          </p:nvSpPr>
          <p:spPr>
            <a:xfrm flipH="1">
              <a:off x="6096000" y="1872343"/>
              <a:ext cx="2700131" cy="1640113"/>
            </a:xfrm>
            <a:prstGeom prst="rect">
              <a:avLst/>
            </a:prstGeom>
            <a:solidFill>
              <a:srgbClr val="F5A7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7EC5E81-1D90-DDF7-23B7-6D8436FE3D80}"/>
                </a:ext>
              </a:extLst>
            </p:cNvPr>
            <p:cNvSpPr/>
            <p:nvPr/>
          </p:nvSpPr>
          <p:spPr>
            <a:xfrm>
              <a:off x="9882046" y="2471783"/>
              <a:ext cx="2319131" cy="1030512"/>
            </a:xfrm>
            <a:prstGeom prst="rect">
              <a:avLst/>
            </a:prstGeom>
            <a:solidFill>
              <a:srgbClr val="F5A7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7FFC686-6C6A-F473-66AA-37557C118AED}"/>
                </a:ext>
              </a:extLst>
            </p:cNvPr>
            <p:cNvSpPr/>
            <p:nvPr/>
          </p:nvSpPr>
          <p:spPr>
            <a:xfrm>
              <a:off x="9872869" y="4615541"/>
              <a:ext cx="2319131" cy="1030512"/>
            </a:xfrm>
            <a:prstGeom prst="rect">
              <a:avLst/>
            </a:prstGeom>
            <a:solidFill>
              <a:srgbClr val="1F2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F5B2081-CD95-E454-8F3A-523BCC138701}"/>
                </a:ext>
              </a:extLst>
            </p:cNvPr>
            <p:cNvSpPr/>
            <p:nvPr/>
          </p:nvSpPr>
          <p:spPr>
            <a:xfrm>
              <a:off x="6096000" y="3512455"/>
              <a:ext cx="2700131" cy="1103090"/>
            </a:xfrm>
            <a:prstGeom prst="rect">
              <a:avLst/>
            </a:prstGeom>
            <a:solidFill>
              <a:srgbClr val="0A9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A907F81-33D1-CD67-48F1-40B621A8C908}"/>
                </a:ext>
              </a:extLst>
            </p:cNvPr>
            <p:cNvSpPr/>
            <p:nvPr/>
          </p:nvSpPr>
          <p:spPr>
            <a:xfrm>
              <a:off x="8796131" y="3512454"/>
              <a:ext cx="1076738" cy="1103090"/>
            </a:xfrm>
            <a:prstGeom prst="rect">
              <a:avLst/>
            </a:prstGeom>
            <a:solidFill>
              <a:srgbClr val="5A96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4365668-862F-B72F-1F9D-441FC9D7F230}"/>
                </a:ext>
              </a:extLst>
            </p:cNvPr>
            <p:cNvSpPr/>
            <p:nvPr/>
          </p:nvSpPr>
          <p:spPr>
            <a:xfrm>
              <a:off x="9872869" y="3512453"/>
              <a:ext cx="2319131" cy="1103090"/>
            </a:xfrm>
            <a:prstGeom prst="rect">
              <a:avLst/>
            </a:prstGeom>
            <a:solidFill>
              <a:srgbClr val="0A9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1">
                <a:latin typeface="MrEavesXLModOTBook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254F9EF4-E69B-6FF5-3D44-6A617A883026}"/>
              </a:ext>
            </a:extLst>
          </p:cNvPr>
          <p:cNvSpPr/>
          <p:nvPr/>
        </p:nvSpPr>
        <p:spPr>
          <a:xfrm>
            <a:off x="3619378" y="1819849"/>
            <a:ext cx="3705632" cy="114691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Real-time geo-fenced updates for LTL &amp; Local Final Mile</a:t>
            </a:r>
          </a:p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Crossdock piece count scanning</a:t>
            </a:r>
          </a:p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endParaRPr lang="en-US"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C4C932-B234-ACEB-8383-5F597A839E31}"/>
              </a:ext>
            </a:extLst>
          </p:cNvPr>
          <p:cNvSpPr/>
          <p:nvPr/>
        </p:nvSpPr>
        <p:spPr>
          <a:xfrm>
            <a:off x="3667944" y="3234772"/>
            <a:ext cx="3749993" cy="83914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Visibility to tracking status from pick up to delivery</a:t>
            </a:r>
          </a:p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Friction free dashboard</a:t>
            </a:r>
            <a:endParaRPr lang="en-US" sz="1200" b="1" spc="2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BD983B-8870-CD04-4978-F4E3A5EF3245}"/>
              </a:ext>
            </a:extLst>
          </p:cNvPr>
          <p:cNvSpPr/>
          <p:nvPr/>
        </p:nvSpPr>
        <p:spPr>
          <a:xfrm>
            <a:off x="3667944" y="4585857"/>
            <a:ext cx="3691253" cy="12584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Interstate Qualcomm TL tracking</a:t>
            </a:r>
          </a:p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AI active driver coaching &amp; event recording </a:t>
            </a:r>
          </a:p>
          <a:p>
            <a:pPr marL="175899" indent="-175899">
              <a:lnSpc>
                <a:spcPts val="1800"/>
              </a:lnSpc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  <a:latin typeface="Arial"/>
                <a:cs typeface="Arial"/>
              </a:rPr>
              <a:t>Evolving features to improve productivity </a:t>
            </a:r>
          </a:p>
          <a:p>
            <a:pPr algn="r" defTabSz="457211">
              <a:lnSpc>
                <a:spcPct val="150000"/>
              </a:lnSpc>
            </a:pPr>
            <a:endParaRPr lang="en-US" sz="1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6" name="Picture 33" descr="A picture containing logo&#10;&#10;Description automatically generated">
            <a:extLst>
              <a:ext uri="{FF2B5EF4-FFF2-40B4-BE49-F238E27FC236}">
                <a16:creationId xmlns:a16="http://schemas.microsoft.com/office/drawing/2014/main" id="{8FFB81D1-D6F4-CA85-732A-4171539FE5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8059" y="2136306"/>
            <a:ext cx="865428" cy="874728"/>
          </a:xfrm>
          <a:prstGeom prst="rect">
            <a:avLst/>
          </a:prstGeom>
        </p:spPr>
      </p:pic>
      <p:pic>
        <p:nvPicPr>
          <p:cNvPr id="17" name="Picture 36" descr="Icon&#10;&#10;Description automatically generated">
            <a:extLst>
              <a:ext uri="{FF2B5EF4-FFF2-40B4-BE49-F238E27FC236}">
                <a16:creationId xmlns:a16="http://schemas.microsoft.com/office/drawing/2014/main" id="{C5732205-597E-BC55-4FA9-CB8E2FD77E8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572" y="3376962"/>
            <a:ext cx="652347" cy="652347"/>
          </a:xfrm>
          <a:prstGeom prst="rect">
            <a:avLst/>
          </a:prstGeom>
        </p:spPr>
      </p:pic>
      <p:pic>
        <p:nvPicPr>
          <p:cNvPr id="18" name="Picture 1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708A620-2576-4E38-E1EE-EA41497191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7059" y="4073912"/>
            <a:ext cx="1637371" cy="16559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5C19F23-7258-A037-0012-E0F2C5F9304B}"/>
              </a:ext>
            </a:extLst>
          </p:cNvPr>
          <p:cNvSpPr txBox="1"/>
          <p:nvPr/>
        </p:nvSpPr>
        <p:spPr>
          <a:xfrm>
            <a:off x="10192048" y="2302580"/>
            <a:ext cx="1414170" cy="58477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latin typeface="Arial"/>
                <a:ea typeface="Open Sans"/>
                <a:cs typeface="Open Sans"/>
              </a:rPr>
              <a:t>Safety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5AF7E6-3C09-A006-7259-C2F4AFD2C6F1}"/>
              </a:ext>
            </a:extLst>
          </p:cNvPr>
          <p:cNvSpPr txBox="1"/>
          <p:nvPr/>
        </p:nvSpPr>
        <p:spPr>
          <a:xfrm>
            <a:off x="10108789" y="3447298"/>
            <a:ext cx="1643399" cy="58477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latin typeface="Arial"/>
                <a:ea typeface="Open Sans"/>
                <a:cs typeface="Open Sans"/>
              </a:rPr>
              <a:t>Service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D651B2-3836-D08B-016B-E9A75A2213AC}"/>
              </a:ext>
            </a:extLst>
          </p:cNvPr>
          <p:cNvSpPr txBox="1"/>
          <p:nvPr/>
        </p:nvSpPr>
        <p:spPr>
          <a:xfrm>
            <a:off x="9913319" y="4456487"/>
            <a:ext cx="2119491" cy="58477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latin typeface="Arial"/>
                <a:ea typeface="Open Sans"/>
                <a:cs typeface="Open Sans"/>
              </a:rPr>
              <a:t>Efficiency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D8BA962-B6E2-D86D-67A7-6891220F5D43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-2801" y="6554041"/>
            <a:ext cx="27426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Specialized Solutions</a:t>
            </a:r>
          </a:p>
        </p:txBody>
      </p:sp>
      <p:pic>
        <p:nvPicPr>
          <p:cNvPr id="23" name="Picture 10">
            <a:extLst>
              <a:ext uri="{FF2B5EF4-FFF2-40B4-BE49-F238E27FC236}">
                <a16:creationId xmlns:a16="http://schemas.microsoft.com/office/drawing/2014/main" id="{34119976-59ED-87B5-E482-86CA1F9E18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1776" y="1848259"/>
            <a:ext cx="1645803" cy="10425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867EA44-D91A-4DC3-F892-8181C71405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8582" y="4426003"/>
            <a:ext cx="1598997" cy="141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495E663-0481-D4D3-F78B-BD0CD1AC2DB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010" y="3202966"/>
            <a:ext cx="1709570" cy="10055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AB4D6330-CBA6-A4BD-8E5A-7C5884C3502C}"/>
              </a:ext>
            </a:extLst>
          </p:cNvPr>
          <p:cNvSpPr txBox="1">
            <a:spLocks/>
          </p:cNvSpPr>
          <p:nvPr/>
        </p:nvSpPr>
        <p:spPr>
          <a:xfrm>
            <a:off x="142687" y="54817"/>
            <a:ext cx="1068578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Technology Driving Us Forward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D8F599A-5AA6-9998-7887-246BAB78D9FD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3410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B5A0EE-9A41-41F7-8B2A-5C9BFDD54678}"/>
              </a:ext>
            </a:extLst>
          </p:cNvPr>
          <p:cNvCxnSpPr>
            <a:cxnSpLocks/>
          </p:cNvCxnSpPr>
          <p:nvPr/>
        </p:nvCxnSpPr>
        <p:spPr>
          <a:xfrm flipH="1" flipV="1">
            <a:off x="4329100" y="2618011"/>
            <a:ext cx="525302" cy="369219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E06542-0D91-4139-9D8D-4F8D22CEDD23}"/>
              </a:ext>
            </a:extLst>
          </p:cNvPr>
          <p:cNvCxnSpPr>
            <a:cxnSpLocks/>
          </p:cNvCxnSpPr>
          <p:nvPr/>
        </p:nvCxnSpPr>
        <p:spPr>
          <a:xfrm flipH="1" flipV="1">
            <a:off x="3657913" y="2618011"/>
            <a:ext cx="454931" cy="0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A98B11-3C2D-4FF6-944E-B267A6AD8081}"/>
              </a:ext>
            </a:extLst>
          </p:cNvPr>
          <p:cNvCxnSpPr>
            <a:cxnSpLocks/>
          </p:cNvCxnSpPr>
          <p:nvPr/>
        </p:nvCxnSpPr>
        <p:spPr>
          <a:xfrm flipV="1">
            <a:off x="7250474" y="2651036"/>
            <a:ext cx="485259" cy="408782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1C3196-6AA7-4F0A-8D32-ED2D723BCAA0}"/>
              </a:ext>
            </a:extLst>
          </p:cNvPr>
          <p:cNvCxnSpPr>
            <a:cxnSpLocks/>
          </p:cNvCxnSpPr>
          <p:nvPr/>
        </p:nvCxnSpPr>
        <p:spPr>
          <a:xfrm flipV="1">
            <a:off x="7925169" y="2618012"/>
            <a:ext cx="454931" cy="0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85A2044-A4C0-42C5-8DF1-A2ACE853C380}"/>
              </a:ext>
            </a:extLst>
          </p:cNvPr>
          <p:cNvSpPr/>
          <p:nvPr/>
        </p:nvSpPr>
        <p:spPr>
          <a:xfrm>
            <a:off x="8735744" y="1708151"/>
            <a:ext cx="3034225" cy="1832908"/>
          </a:xfrm>
          <a:custGeom>
            <a:avLst/>
            <a:gdLst>
              <a:gd name="connsiteX0" fmla="*/ 1704023 w 1791652"/>
              <a:gd name="connsiteY0" fmla="*/ 1323975 h 1323975"/>
              <a:gd name="connsiteX1" fmla="*/ 86678 w 1791652"/>
              <a:gd name="connsiteY1" fmla="*/ 1323975 h 1323975"/>
              <a:gd name="connsiteX2" fmla="*/ 0 w 1791652"/>
              <a:gd name="connsiteY2" fmla="*/ 1237298 h 1323975"/>
              <a:gd name="connsiteX3" fmla="*/ 0 w 1791652"/>
              <a:gd name="connsiteY3" fmla="*/ 86678 h 1323975"/>
              <a:gd name="connsiteX4" fmla="*/ 86678 w 1791652"/>
              <a:gd name="connsiteY4" fmla="*/ 0 h 1323975"/>
              <a:gd name="connsiteX5" fmla="*/ 1704975 w 1791652"/>
              <a:gd name="connsiteY5" fmla="*/ 0 h 1323975"/>
              <a:gd name="connsiteX6" fmla="*/ 1791652 w 1791652"/>
              <a:gd name="connsiteY6" fmla="*/ 86678 h 1323975"/>
              <a:gd name="connsiteX7" fmla="*/ 1791652 w 1791652"/>
              <a:gd name="connsiteY7" fmla="*/ 1238250 h 1323975"/>
              <a:gd name="connsiteX8" fmla="*/ 1704023 w 1791652"/>
              <a:gd name="connsiteY8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652" h="1323975">
                <a:moveTo>
                  <a:pt x="1704023" y="1323975"/>
                </a:moveTo>
                <a:lnTo>
                  <a:pt x="86678" y="1323975"/>
                </a:lnTo>
                <a:cubicBezTo>
                  <a:pt x="39053" y="1323975"/>
                  <a:pt x="0" y="1284923"/>
                  <a:pt x="0" y="1237298"/>
                </a:cubicBezTo>
                <a:lnTo>
                  <a:pt x="0" y="86678"/>
                </a:lnTo>
                <a:cubicBezTo>
                  <a:pt x="0" y="39053"/>
                  <a:pt x="39053" y="0"/>
                  <a:pt x="86678" y="0"/>
                </a:cubicBezTo>
                <a:lnTo>
                  <a:pt x="1704975" y="0"/>
                </a:lnTo>
                <a:cubicBezTo>
                  <a:pt x="1752600" y="0"/>
                  <a:pt x="1791652" y="39053"/>
                  <a:pt x="1791652" y="86678"/>
                </a:cubicBezTo>
                <a:lnTo>
                  <a:pt x="1791652" y="1238250"/>
                </a:lnTo>
                <a:cubicBezTo>
                  <a:pt x="1790700" y="1284923"/>
                  <a:pt x="1751648" y="1323975"/>
                  <a:pt x="1704023" y="1323975"/>
                </a:cubicBezTo>
                <a:close/>
              </a:path>
            </a:pathLst>
          </a:custGeom>
          <a:solidFill>
            <a:srgbClr val="F5B005"/>
          </a:solidFill>
          <a:ln w="9525" cap="flat">
            <a:solidFill>
              <a:srgbClr val="F5A71E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59689F2-8838-467A-8A1B-B59DEF04155B}"/>
              </a:ext>
            </a:extLst>
          </p:cNvPr>
          <p:cNvSpPr/>
          <p:nvPr/>
        </p:nvSpPr>
        <p:spPr>
          <a:xfrm>
            <a:off x="4820723" y="2541477"/>
            <a:ext cx="2429751" cy="2429750"/>
          </a:xfrm>
          <a:custGeom>
            <a:avLst/>
            <a:gdLst>
              <a:gd name="connsiteX0" fmla="*/ 2076450 w 2076450"/>
              <a:gd name="connsiteY0" fmla="*/ 1038225 h 2076450"/>
              <a:gd name="connsiteX1" fmla="*/ 1038225 w 2076450"/>
              <a:gd name="connsiteY1" fmla="*/ 2076450 h 2076450"/>
              <a:gd name="connsiteX2" fmla="*/ 0 w 2076450"/>
              <a:gd name="connsiteY2" fmla="*/ 1038225 h 2076450"/>
              <a:gd name="connsiteX3" fmla="*/ 1038225 w 2076450"/>
              <a:gd name="connsiteY3" fmla="*/ 0 h 2076450"/>
              <a:gd name="connsiteX4" fmla="*/ 2076450 w 2076450"/>
              <a:gd name="connsiteY4" fmla="*/ 1038225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450" h="2076450">
                <a:moveTo>
                  <a:pt x="2076450" y="1038225"/>
                </a:moveTo>
                <a:cubicBezTo>
                  <a:pt x="2076450" y="1611621"/>
                  <a:pt x="1611621" y="2076450"/>
                  <a:pt x="1038225" y="2076450"/>
                </a:cubicBezTo>
                <a:cubicBezTo>
                  <a:pt x="464829" y="2076450"/>
                  <a:pt x="0" y="1611621"/>
                  <a:pt x="0" y="1038225"/>
                </a:cubicBezTo>
                <a:cubicBezTo>
                  <a:pt x="0" y="464829"/>
                  <a:pt x="464829" y="0"/>
                  <a:pt x="1038225" y="0"/>
                </a:cubicBezTo>
                <a:cubicBezTo>
                  <a:pt x="1611621" y="0"/>
                  <a:pt x="2076450" y="464829"/>
                  <a:pt x="2076450" y="10382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solidFill>
              <a:schemeClr val="bg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E67EB09-A0AC-4F86-97AB-17F878E8763A}"/>
              </a:ext>
            </a:extLst>
          </p:cNvPr>
          <p:cNvSpPr/>
          <p:nvPr/>
        </p:nvSpPr>
        <p:spPr>
          <a:xfrm>
            <a:off x="4612482" y="2374067"/>
            <a:ext cx="2808703" cy="2808702"/>
          </a:xfrm>
          <a:custGeom>
            <a:avLst/>
            <a:gdLst>
              <a:gd name="connsiteX0" fmla="*/ 2400300 w 2400300"/>
              <a:gd name="connsiteY0" fmla="*/ 1200150 h 2400300"/>
              <a:gd name="connsiteX1" fmla="*/ 1200150 w 2400300"/>
              <a:gd name="connsiteY1" fmla="*/ 2400300 h 2400300"/>
              <a:gd name="connsiteX2" fmla="*/ 0 w 2400300"/>
              <a:gd name="connsiteY2" fmla="*/ 1200150 h 2400300"/>
              <a:gd name="connsiteX3" fmla="*/ 1200150 w 2400300"/>
              <a:gd name="connsiteY3" fmla="*/ 0 h 2400300"/>
              <a:gd name="connsiteX4" fmla="*/ 2400300 w 2400300"/>
              <a:gd name="connsiteY4" fmla="*/ 12001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300" h="2400300">
                <a:moveTo>
                  <a:pt x="2400300" y="1200150"/>
                </a:moveTo>
                <a:cubicBezTo>
                  <a:pt x="2400300" y="1862975"/>
                  <a:pt x="1862975" y="2400300"/>
                  <a:pt x="1200150" y="2400300"/>
                </a:cubicBezTo>
                <a:cubicBezTo>
                  <a:pt x="537325" y="2400300"/>
                  <a:pt x="0" y="1862975"/>
                  <a:pt x="0" y="1200150"/>
                </a:cubicBezTo>
                <a:cubicBezTo>
                  <a:pt x="0" y="537326"/>
                  <a:pt x="537325" y="0"/>
                  <a:pt x="1200150" y="0"/>
                </a:cubicBezTo>
                <a:cubicBezTo>
                  <a:pt x="1862975" y="0"/>
                  <a:pt x="2400300" y="537326"/>
                  <a:pt x="2400300" y="1200150"/>
                </a:cubicBezTo>
                <a:close/>
              </a:path>
            </a:pathLst>
          </a:custGeom>
          <a:noFill/>
          <a:ln w="28575" cap="flat">
            <a:solidFill>
              <a:srgbClr val="1F323B"/>
            </a:solidFill>
            <a:prstDash val="dash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05968B8-B600-4187-8F86-9EFBF59002B1}"/>
              </a:ext>
            </a:extLst>
          </p:cNvPr>
          <p:cNvSpPr/>
          <p:nvPr/>
        </p:nvSpPr>
        <p:spPr>
          <a:xfrm>
            <a:off x="8341331" y="2223599"/>
            <a:ext cx="788829" cy="788826"/>
          </a:xfrm>
          <a:custGeom>
            <a:avLst/>
            <a:gdLst>
              <a:gd name="connsiteX0" fmla="*/ 533400 w 533400"/>
              <a:gd name="connsiteY0" fmla="*/ 266700 h 533400"/>
              <a:gd name="connsiteX1" fmla="*/ 266700 w 533400"/>
              <a:gd name="connsiteY1" fmla="*/ 533400 h 533400"/>
              <a:gd name="connsiteX2" fmla="*/ 0 w 533400"/>
              <a:gd name="connsiteY2" fmla="*/ 266700 h 533400"/>
              <a:gd name="connsiteX3" fmla="*/ 266700 w 533400"/>
              <a:gd name="connsiteY3" fmla="*/ 0 h 533400"/>
              <a:gd name="connsiteX4" fmla="*/ 533400 w 533400"/>
              <a:gd name="connsiteY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ubicBezTo>
                  <a:pt x="0" y="119406"/>
                  <a:pt x="119406" y="0"/>
                  <a:pt x="266700" y="0"/>
                </a:cubicBezTo>
                <a:cubicBezTo>
                  <a:pt x="413994" y="0"/>
                  <a:pt x="533400" y="119406"/>
                  <a:pt x="533400" y="2667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35D9AC1-03AD-4303-A6FA-77391B631D16}"/>
              </a:ext>
            </a:extLst>
          </p:cNvPr>
          <p:cNvSpPr/>
          <p:nvPr/>
        </p:nvSpPr>
        <p:spPr>
          <a:xfrm>
            <a:off x="7717755" y="2509884"/>
            <a:ext cx="216256" cy="216257"/>
          </a:xfrm>
          <a:custGeom>
            <a:avLst/>
            <a:gdLst>
              <a:gd name="connsiteX0" fmla="*/ 156210 w 156209"/>
              <a:gd name="connsiteY0" fmla="*/ 78105 h 156210"/>
              <a:gd name="connsiteX1" fmla="*/ 78105 w 156209"/>
              <a:gd name="connsiteY1" fmla="*/ 156210 h 156210"/>
              <a:gd name="connsiteX2" fmla="*/ 0 w 156209"/>
              <a:gd name="connsiteY2" fmla="*/ 78105 h 156210"/>
              <a:gd name="connsiteX3" fmla="*/ 78105 w 156209"/>
              <a:gd name="connsiteY3" fmla="*/ 0 h 156210"/>
              <a:gd name="connsiteX4" fmla="*/ 156210 w 156209"/>
              <a:gd name="connsiteY4" fmla="*/ 78105 h 1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09" h="156210">
                <a:moveTo>
                  <a:pt x="156210" y="78105"/>
                </a:moveTo>
                <a:cubicBezTo>
                  <a:pt x="156210" y="121241"/>
                  <a:pt x="121241" y="156210"/>
                  <a:pt x="78105" y="156210"/>
                </a:cubicBezTo>
                <a:cubicBezTo>
                  <a:pt x="34969" y="156210"/>
                  <a:pt x="0" y="121241"/>
                  <a:pt x="0" y="78105"/>
                </a:cubicBezTo>
                <a:cubicBezTo>
                  <a:pt x="0" y="34969"/>
                  <a:pt x="34969" y="0"/>
                  <a:pt x="78105" y="0"/>
                </a:cubicBezTo>
                <a:cubicBezTo>
                  <a:pt x="121241" y="0"/>
                  <a:pt x="156210" y="34969"/>
                  <a:pt x="156210" y="78105"/>
                </a:cubicBezTo>
                <a:close/>
              </a:path>
            </a:pathLst>
          </a:custGeom>
          <a:solidFill>
            <a:srgbClr val="1F323B"/>
          </a:solidFill>
          <a:ln w="9525" cap="flat">
            <a:solidFill>
              <a:srgbClr val="1F323B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6D9EBE-CE84-471A-9799-A8C0FF655F82}"/>
              </a:ext>
            </a:extLst>
          </p:cNvPr>
          <p:cNvSpPr/>
          <p:nvPr/>
        </p:nvSpPr>
        <p:spPr>
          <a:xfrm flipV="1">
            <a:off x="8735744" y="3928044"/>
            <a:ext cx="3112379" cy="1832908"/>
          </a:xfrm>
          <a:custGeom>
            <a:avLst/>
            <a:gdLst>
              <a:gd name="connsiteX0" fmla="*/ 1704023 w 1791652"/>
              <a:gd name="connsiteY0" fmla="*/ 1323975 h 1323975"/>
              <a:gd name="connsiteX1" fmla="*/ 86678 w 1791652"/>
              <a:gd name="connsiteY1" fmla="*/ 1323975 h 1323975"/>
              <a:gd name="connsiteX2" fmla="*/ 0 w 1791652"/>
              <a:gd name="connsiteY2" fmla="*/ 1237298 h 1323975"/>
              <a:gd name="connsiteX3" fmla="*/ 0 w 1791652"/>
              <a:gd name="connsiteY3" fmla="*/ 86678 h 1323975"/>
              <a:gd name="connsiteX4" fmla="*/ 86678 w 1791652"/>
              <a:gd name="connsiteY4" fmla="*/ 0 h 1323975"/>
              <a:gd name="connsiteX5" fmla="*/ 1704975 w 1791652"/>
              <a:gd name="connsiteY5" fmla="*/ 0 h 1323975"/>
              <a:gd name="connsiteX6" fmla="*/ 1791652 w 1791652"/>
              <a:gd name="connsiteY6" fmla="*/ 86678 h 1323975"/>
              <a:gd name="connsiteX7" fmla="*/ 1791652 w 1791652"/>
              <a:gd name="connsiteY7" fmla="*/ 1238250 h 1323975"/>
              <a:gd name="connsiteX8" fmla="*/ 1704023 w 1791652"/>
              <a:gd name="connsiteY8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652" h="1323975">
                <a:moveTo>
                  <a:pt x="1704023" y="1323975"/>
                </a:moveTo>
                <a:lnTo>
                  <a:pt x="86678" y="1323975"/>
                </a:lnTo>
                <a:cubicBezTo>
                  <a:pt x="39053" y="1323975"/>
                  <a:pt x="0" y="1284923"/>
                  <a:pt x="0" y="1237298"/>
                </a:cubicBezTo>
                <a:lnTo>
                  <a:pt x="0" y="86678"/>
                </a:lnTo>
                <a:cubicBezTo>
                  <a:pt x="0" y="39053"/>
                  <a:pt x="39053" y="0"/>
                  <a:pt x="86678" y="0"/>
                </a:cubicBezTo>
                <a:lnTo>
                  <a:pt x="1704975" y="0"/>
                </a:lnTo>
                <a:cubicBezTo>
                  <a:pt x="1752600" y="0"/>
                  <a:pt x="1791652" y="39053"/>
                  <a:pt x="1791652" y="86678"/>
                </a:cubicBezTo>
                <a:lnTo>
                  <a:pt x="1791652" y="1238250"/>
                </a:lnTo>
                <a:cubicBezTo>
                  <a:pt x="1790700" y="1284923"/>
                  <a:pt x="1751648" y="1323975"/>
                  <a:pt x="1704023" y="1323975"/>
                </a:cubicBezTo>
                <a:close/>
              </a:path>
            </a:pathLst>
          </a:custGeom>
          <a:solidFill>
            <a:srgbClr val="0A9594"/>
          </a:solidFill>
          <a:ln w="9525" cap="flat">
            <a:solidFill>
              <a:srgbClr val="2276CA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B8C685-FAC4-4220-B7EE-9BE87FD83FE2}"/>
              </a:ext>
            </a:extLst>
          </p:cNvPr>
          <p:cNvSpPr/>
          <p:nvPr/>
        </p:nvSpPr>
        <p:spPr>
          <a:xfrm flipV="1">
            <a:off x="8366527" y="4497073"/>
            <a:ext cx="738438" cy="738437"/>
          </a:xfrm>
          <a:custGeom>
            <a:avLst/>
            <a:gdLst>
              <a:gd name="connsiteX0" fmla="*/ 533400 w 533400"/>
              <a:gd name="connsiteY0" fmla="*/ 266700 h 533400"/>
              <a:gd name="connsiteX1" fmla="*/ 266700 w 533400"/>
              <a:gd name="connsiteY1" fmla="*/ 533400 h 533400"/>
              <a:gd name="connsiteX2" fmla="*/ 0 w 533400"/>
              <a:gd name="connsiteY2" fmla="*/ 266700 h 533400"/>
              <a:gd name="connsiteX3" fmla="*/ 266700 w 533400"/>
              <a:gd name="connsiteY3" fmla="*/ 0 h 533400"/>
              <a:gd name="connsiteX4" fmla="*/ 533400 w 533400"/>
              <a:gd name="connsiteY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ubicBezTo>
                  <a:pt x="0" y="119406"/>
                  <a:pt x="119406" y="0"/>
                  <a:pt x="266700" y="0"/>
                </a:cubicBezTo>
                <a:cubicBezTo>
                  <a:pt x="413994" y="0"/>
                  <a:pt x="533400" y="119406"/>
                  <a:pt x="533400" y="2667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AA888A3-2B83-4310-A95A-3F4CA54CF176}"/>
              </a:ext>
            </a:extLst>
          </p:cNvPr>
          <p:cNvSpPr/>
          <p:nvPr/>
        </p:nvSpPr>
        <p:spPr>
          <a:xfrm flipV="1">
            <a:off x="7717755" y="4758163"/>
            <a:ext cx="216256" cy="216257"/>
          </a:xfrm>
          <a:custGeom>
            <a:avLst/>
            <a:gdLst>
              <a:gd name="connsiteX0" fmla="*/ 156210 w 156209"/>
              <a:gd name="connsiteY0" fmla="*/ 78105 h 156210"/>
              <a:gd name="connsiteX1" fmla="*/ 78105 w 156209"/>
              <a:gd name="connsiteY1" fmla="*/ 156210 h 156210"/>
              <a:gd name="connsiteX2" fmla="*/ 0 w 156209"/>
              <a:gd name="connsiteY2" fmla="*/ 78105 h 156210"/>
              <a:gd name="connsiteX3" fmla="*/ 78105 w 156209"/>
              <a:gd name="connsiteY3" fmla="*/ 0 h 156210"/>
              <a:gd name="connsiteX4" fmla="*/ 156210 w 156209"/>
              <a:gd name="connsiteY4" fmla="*/ 78105 h 1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09" h="156210">
                <a:moveTo>
                  <a:pt x="156210" y="78105"/>
                </a:moveTo>
                <a:cubicBezTo>
                  <a:pt x="156210" y="121241"/>
                  <a:pt x="121241" y="156210"/>
                  <a:pt x="78105" y="156210"/>
                </a:cubicBezTo>
                <a:cubicBezTo>
                  <a:pt x="34969" y="156210"/>
                  <a:pt x="0" y="121241"/>
                  <a:pt x="0" y="78105"/>
                </a:cubicBezTo>
                <a:cubicBezTo>
                  <a:pt x="0" y="34969"/>
                  <a:pt x="34969" y="0"/>
                  <a:pt x="78105" y="0"/>
                </a:cubicBezTo>
                <a:cubicBezTo>
                  <a:pt x="121241" y="0"/>
                  <a:pt x="156210" y="34969"/>
                  <a:pt x="156210" y="78105"/>
                </a:cubicBezTo>
                <a:close/>
              </a:path>
            </a:pathLst>
          </a:custGeom>
          <a:solidFill>
            <a:srgbClr val="1F323B"/>
          </a:solidFill>
          <a:ln w="9525" cap="flat">
            <a:solidFill>
              <a:srgbClr val="2276CA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D8B1E-3CD7-4140-B905-7C6F573F8C1B}"/>
              </a:ext>
            </a:extLst>
          </p:cNvPr>
          <p:cNvCxnSpPr>
            <a:cxnSpLocks/>
          </p:cNvCxnSpPr>
          <p:nvPr/>
        </p:nvCxnSpPr>
        <p:spPr>
          <a:xfrm>
            <a:off x="7232498" y="4457509"/>
            <a:ext cx="485259" cy="408782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A3D050-3833-4706-A807-C6B54F96B62D}"/>
              </a:ext>
            </a:extLst>
          </p:cNvPr>
          <p:cNvCxnSpPr>
            <a:cxnSpLocks/>
            <a:endCxn id="15" idx="2"/>
          </p:cNvCxnSpPr>
          <p:nvPr/>
        </p:nvCxnSpPr>
        <p:spPr>
          <a:xfrm flipV="1">
            <a:off x="7925169" y="4866291"/>
            <a:ext cx="441358" cy="39763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AF0A8F9-8841-4423-9DD2-782668C1BAF2}"/>
              </a:ext>
            </a:extLst>
          </p:cNvPr>
          <p:cNvSpPr/>
          <p:nvPr/>
        </p:nvSpPr>
        <p:spPr>
          <a:xfrm flipH="1">
            <a:off x="351692" y="1708151"/>
            <a:ext cx="2960516" cy="1832908"/>
          </a:xfrm>
          <a:custGeom>
            <a:avLst/>
            <a:gdLst>
              <a:gd name="connsiteX0" fmla="*/ 1704023 w 1791652"/>
              <a:gd name="connsiteY0" fmla="*/ 1323975 h 1323975"/>
              <a:gd name="connsiteX1" fmla="*/ 86678 w 1791652"/>
              <a:gd name="connsiteY1" fmla="*/ 1323975 h 1323975"/>
              <a:gd name="connsiteX2" fmla="*/ 0 w 1791652"/>
              <a:gd name="connsiteY2" fmla="*/ 1237298 h 1323975"/>
              <a:gd name="connsiteX3" fmla="*/ 0 w 1791652"/>
              <a:gd name="connsiteY3" fmla="*/ 86678 h 1323975"/>
              <a:gd name="connsiteX4" fmla="*/ 86678 w 1791652"/>
              <a:gd name="connsiteY4" fmla="*/ 0 h 1323975"/>
              <a:gd name="connsiteX5" fmla="*/ 1704975 w 1791652"/>
              <a:gd name="connsiteY5" fmla="*/ 0 h 1323975"/>
              <a:gd name="connsiteX6" fmla="*/ 1791652 w 1791652"/>
              <a:gd name="connsiteY6" fmla="*/ 86678 h 1323975"/>
              <a:gd name="connsiteX7" fmla="*/ 1791652 w 1791652"/>
              <a:gd name="connsiteY7" fmla="*/ 1238250 h 1323975"/>
              <a:gd name="connsiteX8" fmla="*/ 1704023 w 1791652"/>
              <a:gd name="connsiteY8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652" h="1323975">
                <a:moveTo>
                  <a:pt x="1704023" y="1323975"/>
                </a:moveTo>
                <a:lnTo>
                  <a:pt x="86678" y="1323975"/>
                </a:lnTo>
                <a:cubicBezTo>
                  <a:pt x="39053" y="1323975"/>
                  <a:pt x="0" y="1284923"/>
                  <a:pt x="0" y="1237298"/>
                </a:cubicBezTo>
                <a:lnTo>
                  <a:pt x="0" y="86678"/>
                </a:lnTo>
                <a:cubicBezTo>
                  <a:pt x="0" y="39053"/>
                  <a:pt x="39053" y="0"/>
                  <a:pt x="86678" y="0"/>
                </a:cubicBezTo>
                <a:lnTo>
                  <a:pt x="1704975" y="0"/>
                </a:lnTo>
                <a:cubicBezTo>
                  <a:pt x="1752600" y="0"/>
                  <a:pt x="1791652" y="39053"/>
                  <a:pt x="1791652" y="86678"/>
                </a:cubicBezTo>
                <a:lnTo>
                  <a:pt x="1791652" y="1238250"/>
                </a:lnTo>
                <a:cubicBezTo>
                  <a:pt x="1790700" y="1284923"/>
                  <a:pt x="1751648" y="1323975"/>
                  <a:pt x="1704023" y="1323975"/>
                </a:cubicBezTo>
                <a:close/>
              </a:path>
            </a:pathLst>
          </a:custGeom>
          <a:solidFill>
            <a:srgbClr val="0A9594"/>
          </a:solidFill>
          <a:ln w="9525" cap="flat">
            <a:solidFill>
              <a:srgbClr val="0A9594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752D3B-468F-45A4-AF53-7840ED0460C0}"/>
              </a:ext>
            </a:extLst>
          </p:cNvPr>
          <p:cNvSpPr/>
          <p:nvPr/>
        </p:nvSpPr>
        <p:spPr>
          <a:xfrm flipH="1">
            <a:off x="2941891" y="2248794"/>
            <a:ext cx="738438" cy="738437"/>
          </a:xfrm>
          <a:custGeom>
            <a:avLst/>
            <a:gdLst>
              <a:gd name="connsiteX0" fmla="*/ 533400 w 533400"/>
              <a:gd name="connsiteY0" fmla="*/ 266700 h 533400"/>
              <a:gd name="connsiteX1" fmla="*/ 266700 w 533400"/>
              <a:gd name="connsiteY1" fmla="*/ 533400 h 533400"/>
              <a:gd name="connsiteX2" fmla="*/ 0 w 533400"/>
              <a:gd name="connsiteY2" fmla="*/ 266700 h 533400"/>
              <a:gd name="connsiteX3" fmla="*/ 266700 w 533400"/>
              <a:gd name="connsiteY3" fmla="*/ 0 h 533400"/>
              <a:gd name="connsiteX4" fmla="*/ 533400 w 533400"/>
              <a:gd name="connsiteY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ubicBezTo>
                  <a:pt x="0" y="119406"/>
                  <a:pt x="119406" y="0"/>
                  <a:pt x="266700" y="0"/>
                </a:cubicBezTo>
                <a:cubicBezTo>
                  <a:pt x="413994" y="0"/>
                  <a:pt x="533400" y="119406"/>
                  <a:pt x="533400" y="2667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5DE2ADD-F4E9-4266-BC68-ACEC00ACA15D}"/>
              </a:ext>
            </a:extLst>
          </p:cNvPr>
          <p:cNvSpPr/>
          <p:nvPr/>
        </p:nvSpPr>
        <p:spPr>
          <a:xfrm flipH="1">
            <a:off x="4112843" y="2509884"/>
            <a:ext cx="216256" cy="216257"/>
          </a:xfrm>
          <a:custGeom>
            <a:avLst/>
            <a:gdLst>
              <a:gd name="connsiteX0" fmla="*/ 156210 w 156209"/>
              <a:gd name="connsiteY0" fmla="*/ 78105 h 156210"/>
              <a:gd name="connsiteX1" fmla="*/ 78105 w 156209"/>
              <a:gd name="connsiteY1" fmla="*/ 156210 h 156210"/>
              <a:gd name="connsiteX2" fmla="*/ 0 w 156209"/>
              <a:gd name="connsiteY2" fmla="*/ 78105 h 156210"/>
              <a:gd name="connsiteX3" fmla="*/ 78105 w 156209"/>
              <a:gd name="connsiteY3" fmla="*/ 0 h 156210"/>
              <a:gd name="connsiteX4" fmla="*/ 156210 w 156209"/>
              <a:gd name="connsiteY4" fmla="*/ 78105 h 1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09" h="156210">
                <a:moveTo>
                  <a:pt x="156210" y="78105"/>
                </a:moveTo>
                <a:cubicBezTo>
                  <a:pt x="156210" y="121241"/>
                  <a:pt x="121241" y="156210"/>
                  <a:pt x="78105" y="156210"/>
                </a:cubicBezTo>
                <a:cubicBezTo>
                  <a:pt x="34969" y="156210"/>
                  <a:pt x="0" y="121241"/>
                  <a:pt x="0" y="78105"/>
                </a:cubicBezTo>
                <a:cubicBezTo>
                  <a:pt x="0" y="34969"/>
                  <a:pt x="34969" y="0"/>
                  <a:pt x="78105" y="0"/>
                </a:cubicBezTo>
                <a:cubicBezTo>
                  <a:pt x="121241" y="0"/>
                  <a:pt x="156210" y="34969"/>
                  <a:pt x="156210" y="78105"/>
                </a:cubicBezTo>
                <a:close/>
              </a:path>
            </a:pathLst>
          </a:custGeom>
          <a:solidFill>
            <a:srgbClr val="1F323B"/>
          </a:solidFill>
          <a:ln w="9525" cap="flat">
            <a:solidFill>
              <a:srgbClr val="1F323B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3388D6B-120E-48A5-B8B6-17A3DD7C76B2}"/>
              </a:ext>
            </a:extLst>
          </p:cNvPr>
          <p:cNvSpPr/>
          <p:nvPr/>
        </p:nvSpPr>
        <p:spPr>
          <a:xfrm flipH="1" flipV="1">
            <a:off x="351692" y="3943243"/>
            <a:ext cx="2960516" cy="1832908"/>
          </a:xfrm>
          <a:custGeom>
            <a:avLst/>
            <a:gdLst>
              <a:gd name="connsiteX0" fmla="*/ 1704023 w 1791652"/>
              <a:gd name="connsiteY0" fmla="*/ 1323975 h 1323975"/>
              <a:gd name="connsiteX1" fmla="*/ 86678 w 1791652"/>
              <a:gd name="connsiteY1" fmla="*/ 1323975 h 1323975"/>
              <a:gd name="connsiteX2" fmla="*/ 0 w 1791652"/>
              <a:gd name="connsiteY2" fmla="*/ 1237298 h 1323975"/>
              <a:gd name="connsiteX3" fmla="*/ 0 w 1791652"/>
              <a:gd name="connsiteY3" fmla="*/ 86678 h 1323975"/>
              <a:gd name="connsiteX4" fmla="*/ 86678 w 1791652"/>
              <a:gd name="connsiteY4" fmla="*/ 0 h 1323975"/>
              <a:gd name="connsiteX5" fmla="*/ 1704975 w 1791652"/>
              <a:gd name="connsiteY5" fmla="*/ 0 h 1323975"/>
              <a:gd name="connsiteX6" fmla="*/ 1791652 w 1791652"/>
              <a:gd name="connsiteY6" fmla="*/ 86678 h 1323975"/>
              <a:gd name="connsiteX7" fmla="*/ 1791652 w 1791652"/>
              <a:gd name="connsiteY7" fmla="*/ 1238250 h 1323975"/>
              <a:gd name="connsiteX8" fmla="*/ 1704023 w 1791652"/>
              <a:gd name="connsiteY8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652" h="1323975">
                <a:moveTo>
                  <a:pt x="1704023" y="1323975"/>
                </a:moveTo>
                <a:lnTo>
                  <a:pt x="86678" y="1323975"/>
                </a:lnTo>
                <a:cubicBezTo>
                  <a:pt x="39053" y="1323975"/>
                  <a:pt x="0" y="1284923"/>
                  <a:pt x="0" y="1237298"/>
                </a:cubicBezTo>
                <a:lnTo>
                  <a:pt x="0" y="86678"/>
                </a:lnTo>
                <a:cubicBezTo>
                  <a:pt x="0" y="39053"/>
                  <a:pt x="39053" y="0"/>
                  <a:pt x="86678" y="0"/>
                </a:cubicBezTo>
                <a:lnTo>
                  <a:pt x="1704975" y="0"/>
                </a:lnTo>
                <a:cubicBezTo>
                  <a:pt x="1752600" y="0"/>
                  <a:pt x="1791652" y="39053"/>
                  <a:pt x="1791652" y="86678"/>
                </a:cubicBezTo>
                <a:lnTo>
                  <a:pt x="1791652" y="1238250"/>
                </a:lnTo>
                <a:cubicBezTo>
                  <a:pt x="1790700" y="1284923"/>
                  <a:pt x="1751648" y="1323975"/>
                  <a:pt x="1704023" y="1323975"/>
                </a:cubicBezTo>
                <a:close/>
              </a:path>
            </a:pathLst>
          </a:custGeom>
          <a:solidFill>
            <a:srgbClr val="1F323B"/>
          </a:solidFill>
          <a:ln w="9525" cap="flat">
            <a:solidFill>
              <a:srgbClr val="005A9A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FE92350-F22F-4327-9F00-A10DD3B5C562}"/>
              </a:ext>
            </a:extLst>
          </p:cNvPr>
          <p:cNvSpPr/>
          <p:nvPr/>
        </p:nvSpPr>
        <p:spPr>
          <a:xfrm flipH="1" flipV="1">
            <a:off x="2941891" y="4497073"/>
            <a:ext cx="738438" cy="738437"/>
          </a:xfrm>
          <a:custGeom>
            <a:avLst/>
            <a:gdLst>
              <a:gd name="connsiteX0" fmla="*/ 533400 w 533400"/>
              <a:gd name="connsiteY0" fmla="*/ 266700 h 533400"/>
              <a:gd name="connsiteX1" fmla="*/ 266700 w 533400"/>
              <a:gd name="connsiteY1" fmla="*/ 533400 h 533400"/>
              <a:gd name="connsiteX2" fmla="*/ 0 w 533400"/>
              <a:gd name="connsiteY2" fmla="*/ 266700 h 533400"/>
              <a:gd name="connsiteX3" fmla="*/ 266700 w 533400"/>
              <a:gd name="connsiteY3" fmla="*/ 0 h 533400"/>
              <a:gd name="connsiteX4" fmla="*/ 533400 w 533400"/>
              <a:gd name="connsiteY4" fmla="*/ 2667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400" h="533400">
                <a:moveTo>
                  <a:pt x="533400" y="266700"/>
                </a:move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ubicBezTo>
                  <a:pt x="0" y="119406"/>
                  <a:pt x="119406" y="0"/>
                  <a:pt x="266700" y="0"/>
                </a:cubicBezTo>
                <a:cubicBezTo>
                  <a:pt x="413994" y="0"/>
                  <a:pt x="533400" y="119406"/>
                  <a:pt x="533400" y="2667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A0627CC-4858-4AA1-B876-DA9C33B8D057}"/>
              </a:ext>
            </a:extLst>
          </p:cNvPr>
          <p:cNvSpPr/>
          <p:nvPr/>
        </p:nvSpPr>
        <p:spPr>
          <a:xfrm flipH="1" flipV="1">
            <a:off x="2919474" y="4477290"/>
            <a:ext cx="738439" cy="778002"/>
          </a:xfrm>
          <a:custGeom>
            <a:avLst/>
            <a:gdLst>
              <a:gd name="connsiteX0" fmla="*/ 685800 w 685800"/>
              <a:gd name="connsiteY0" fmla="*/ 342900 h 685800"/>
              <a:gd name="connsiteX1" fmla="*/ 342900 w 685800"/>
              <a:gd name="connsiteY1" fmla="*/ 685800 h 685800"/>
              <a:gd name="connsiteX2" fmla="*/ 0 w 685800"/>
              <a:gd name="connsiteY2" fmla="*/ 342900 h 685800"/>
              <a:gd name="connsiteX3" fmla="*/ 342900 w 685800"/>
              <a:gd name="connsiteY3" fmla="*/ 0 h 685800"/>
              <a:gd name="connsiteX4" fmla="*/ 685800 w 685800"/>
              <a:gd name="connsiteY4" fmla="*/ 3429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685800" y="342900"/>
                </a:moveTo>
                <a:cubicBezTo>
                  <a:pt x="685800" y="532278"/>
                  <a:pt x="532279" y="685800"/>
                  <a:pt x="342900" y="685800"/>
                </a:cubicBezTo>
                <a:cubicBezTo>
                  <a:pt x="153521" y="685800"/>
                  <a:pt x="0" y="532278"/>
                  <a:pt x="0" y="342900"/>
                </a:cubicBezTo>
                <a:cubicBezTo>
                  <a:pt x="0" y="153522"/>
                  <a:pt x="153521" y="0"/>
                  <a:pt x="342900" y="0"/>
                </a:cubicBezTo>
                <a:cubicBezTo>
                  <a:pt x="532279" y="0"/>
                  <a:pt x="685800" y="153522"/>
                  <a:pt x="685800" y="3429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5875" cap="flat">
            <a:solidFill>
              <a:schemeClr val="bg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4400AD4-D080-4061-B604-FD478F3CCCA3}"/>
              </a:ext>
            </a:extLst>
          </p:cNvPr>
          <p:cNvSpPr/>
          <p:nvPr/>
        </p:nvSpPr>
        <p:spPr>
          <a:xfrm flipH="1" flipV="1">
            <a:off x="4112843" y="4758163"/>
            <a:ext cx="216256" cy="216257"/>
          </a:xfrm>
          <a:custGeom>
            <a:avLst/>
            <a:gdLst>
              <a:gd name="connsiteX0" fmla="*/ 156210 w 156209"/>
              <a:gd name="connsiteY0" fmla="*/ 78105 h 156210"/>
              <a:gd name="connsiteX1" fmla="*/ 78105 w 156209"/>
              <a:gd name="connsiteY1" fmla="*/ 156210 h 156210"/>
              <a:gd name="connsiteX2" fmla="*/ 0 w 156209"/>
              <a:gd name="connsiteY2" fmla="*/ 78105 h 156210"/>
              <a:gd name="connsiteX3" fmla="*/ 78105 w 156209"/>
              <a:gd name="connsiteY3" fmla="*/ 0 h 156210"/>
              <a:gd name="connsiteX4" fmla="*/ 156210 w 156209"/>
              <a:gd name="connsiteY4" fmla="*/ 78105 h 1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09" h="156210">
                <a:moveTo>
                  <a:pt x="156210" y="78105"/>
                </a:moveTo>
                <a:cubicBezTo>
                  <a:pt x="156210" y="121241"/>
                  <a:pt x="121241" y="156210"/>
                  <a:pt x="78105" y="156210"/>
                </a:cubicBezTo>
                <a:cubicBezTo>
                  <a:pt x="34969" y="156210"/>
                  <a:pt x="0" y="121241"/>
                  <a:pt x="0" y="78105"/>
                </a:cubicBezTo>
                <a:cubicBezTo>
                  <a:pt x="0" y="34969"/>
                  <a:pt x="34969" y="0"/>
                  <a:pt x="78105" y="0"/>
                </a:cubicBezTo>
                <a:cubicBezTo>
                  <a:pt x="121241" y="0"/>
                  <a:pt x="156210" y="34969"/>
                  <a:pt x="156210" y="78105"/>
                </a:cubicBezTo>
                <a:close/>
              </a:path>
            </a:pathLst>
          </a:custGeom>
          <a:solidFill>
            <a:srgbClr val="1F323B"/>
          </a:solidFill>
          <a:ln w="9525" cap="flat">
            <a:solidFill>
              <a:srgbClr val="1F323B"/>
            </a:solidFill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A5B3BF-74C0-45D7-AB3E-4C8E1E2D52AB}"/>
              </a:ext>
            </a:extLst>
          </p:cNvPr>
          <p:cNvCxnSpPr>
            <a:cxnSpLocks/>
          </p:cNvCxnSpPr>
          <p:nvPr/>
        </p:nvCxnSpPr>
        <p:spPr>
          <a:xfrm flipH="1">
            <a:off x="4329100" y="4423168"/>
            <a:ext cx="434259" cy="443123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42E22E4-9BC1-4C2F-BB47-BA7AC680898C}"/>
              </a:ext>
            </a:extLst>
          </p:cNvPr>
          <p:cNvCxnSpPr>
            <a:cxnSpLocks/>
          </p:cNvCxnSpPr>
          <p:nvPr/>
        </p:nvCxnSpPr>
        <p:spPr>
          <a:xfrm flipH="1">
            <a:off x="3680329" y="4890397"/>
            <a:ext cx="432515" cy="0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6">
            <a:extLst>
              <a:ext uri="{FF2B5EF4-FFF2-40B4-BE49-F238E27FC236}">
                <a16:creationId xmlns:a16="http://schemas.microsoft.com/office/drawing/2014/main" id="{D1AB80AD-A840-4544-9F0C-79A5ABE3D5C0}"/>
              </a:ext>
            </a:extLst>
          </p:cNvPr>
          <p:cNvSpPr txBox="1"/>
          <p:nvPr/>
        </p:nvSpPr>
        <p:spPr>
          <a:xfrm>
            <a:off x="468901" y="4074789"/>
            <a:ext cx="2333864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/>
                </a:solidFill>
                <a:ea typeface="Calibri"/>
                <a:cs typeface="Calibri"/>
              </a:rPr>
              <a:t>TECHNOLOGY</a:t>
            </a:r>
          </a:p>
          <a:p>
            <a:endParaRPr lang="en-US" sz="16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31" name="TextBox 48">
            <a:extLst>
              <a:ext uri="{FF2B5EF4-FFF2-40B4-BE49-F238E27FC236}">
                <a16:creationId xmlns:a16="http://schemas.microsoft.com/office/drawing/2014/main" id="{9475AF76-6CDD-4B9A-A562-141DA513887D}"/>
              </a:ext>
            </a:extLst>
          </p:cNvPr>
          <p:cNvSpPr txBox="1"/>
          <p:nvPr/>
        </p:nvSpPr>
        <p:spPr>
          <a:xfrm>
            <a:off x="468902" y="1815227"/>
            <a:ext cx="2691394" cy="20928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b="1" dirty="0">
                <a:solidFill>
                  <a:schemeClr val="bg1"/>
                </a:solidFill>
                <a:cs typeface="Calibri"/>
              </a:rPr>
              <a:t>SECURITY</a:t>
            </a:r>
            <a:endParaRPr lang="en-IN" b="1" dirty="0">
              <a:solidFill>
                <a:schemeClr val="bg1"/>
              </a:solidFill>
              <a:ea typeface="Calibri"/>
              <a:cs typeface="Calibri"/>
            </a:endParaRPr>
          </a:p>
          <a:p>
            <a:r>
              <a:rPr lang="en-IN" sz="1600" dirty="0">
                <a:solidFill>
                  <a:schemeClr val="bg1"/>
                </a:solidFill>
                <a:cs typeface="Calibri"/>
              </a:rPr>
              <a:t>99.5% Damage Free  </a:t>
            </a:r>
            <a:endParaRPr lang="en-IN" sz="1600" dirty="0">
              <a:solidFill>
                <a:schemeClr val="bg1"/>
              </a:solidFill>
              <a:ea typeface="Calibri"/>
              <a:cs typeface="Calibri"/>
            </a:endParaRPr>
          </a:p>
          <a:p>
            <a:r>
              <a:rPr lang="en-IN" sz="1600" dirty="0">
                <a:solidFill>
                  <a:schemeClr val="bg1"/>
                </a:solidFill>
                <a:cs typeface="Calibri"/>
              </a:rPr>
              <a:t>Sustainable packing  processes</a:t>
            </a:r>
          </a:p>
          <a:p>
            <a:r>
              <a:rPr lang="en-IN" sz="1600" dirty="0">
                <a:solidFill>
                  <a:schemeClr val="bg1"/>
                </a:solidFill>
                <a:cs typeface="Calibri"/>
              </a:rPr>
              <a:t>QMS programs &amp; processes</a:t>
            </a:r>
          </a:p>
          <a:p>
            <a:endParaRPr lang="en-IN" sz="1600" dirty="0">
              <a:solidFill>
                <a:schemeClr val="bg1"/>
              </a:solidFill>
              <a:cs typeface="Calibri"/>
            </a:endParaRPr>
          </a:p>
          <a:p>
            <a:endParaRPr lang="en-IN" sz="1600" dirty="0">
              <a:solidFill>
                <a:schemeClr val="bg1"/>
              </a:solidFill>
              <a:cs typeface="Calibri"/>
            </a:endParaRPr>
          </a:p>
          <a:p>
            <a:endParaRPr lang="en-US" sz="1600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32" name="TextBox 50">
            <a:extLst>
              <a:ext uri="{FF2B5EF4-FFF2-40B4-BE49-F238E27FC236}">
                <a16:creationId xmlns:a16="http://schemas.microsoft.com/office/drawing/2014/main" id="{3B254009-CBB8-4A4E-AB04-7275124AACEF}"/>
              </a:ext>
            </a:extLst>
          </p:cNvPr>
          <p:cNvSpPr txBox="1"/>
          <p:nvPr/>
        </p:nvSpPr>
        <p:spPr>
          <a:xfrm>
            <a:off x="9097990" y="1815616"/>
            <a:ext cx="2671979" cy="13542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ea typeface="Calibri"/>
                <a:cs typeface="Calibri"/>
              </a:rPr>
              <a:t>TRANSPORT SOLUTIONS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  <a:cs typeface="Calibri"/>
              </a:rPr>
              <a:t>Scheduled network LTL,</a:t>
            </a:r>
            <a:endParaRPr lang="en-US" sz="1600" dirty="0">
              <a:solidFill>
                <a:schemeClr val="bg1"/>
              </a:solidFill>
              <a:ea typeface="Calibri" panose="020F0502020204030204"/>
              <a:cs typeface="Calibri"/>
            </a:endParaRPr>
          </a:p>
          <a:p>
            <a:r>
              <a:rPr lang="en-US" sz="1600" dirty="0">
                <a:solidFill>
                  <a:schemeClr val="bg1"/>
                </a:solidFill>
                <a:ea typeface="Calibri" panose="020F0502020204030204"/>
                <a:cs typeface="Calibri"/>
              </a:rPr>
              <a:t>Asset Based Full-service TL,</a:t>
            </a:r>
          </a:p>
          <a:p>
            <a:r>
              <a:rPr lang="en-US" sz="1600" dirty="0">
                <a:solidFill>
                  <a:schemeClr val="bg1"/>
                </a:solidFill>
                <a:ea typeface="Calibri" panose="020F0502020204030204"/>
                <a:cs typeface="Calibri"/>
              </a:rPr>
              <a:t>White Glove Final Mile,</a:t>
            </a:r>
          </a:p>
          <a:p>
            <a:r>
              <a:rPr lang="en-US" sz="1600" dirty="0">
                <a:solidFill>
                  <a:schemeClr val="bg1"/>
                </a:solidFill>
                <a:ea typeface="Calibri" panose="020F0502020204030204"/>
                <a:cs typeface="Calibri"/>
              </a:rPr>
              <a:t>Up to $3.5M valuation </a:t>
            </a:r>
          </a:p>
        </p:txBody>
      </p:sp>
      <p:sp>
        <p:nvSpPr>
          <p:cNvPr id="33" name="TextBox 53">
            <a:extLst>
              <a:ext uri="{FF2B5EF4-FFF2-40B4-BE49-F238E27FC236}">
                <a16:creationId xmlns:a16="http://schemas.microsoft.com/office/drawing/2014/main" id="{1F2A9170-9785-485A-A18B-78E4E1A9D029}"/>
              </a:ext>
            </a:extLst>
          </p:cNvPr>
          <p:cNvSpPr txBox="1"/>
          <p:nvPr/>
        </p:nvSpPr>
        <p:spPr>
          <a:xfrm>
            <a:off x="9097990" y="3982724"/>
            <a:ext cx="2750133" cy="160043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b="1" dirty="0">
                <a:solidFill>
                  <a:schemeClr val="bg1"/>
                </a:solidFill>
                <a:ea typeface="Calibri"/>
                <a:cs typeface="Calibri"/>
              </a:rPr>
              <a:t>VALUE ADDS</a:t>
            </a:r>
          </a:p>
          <a:p>
            <a:r>
              <a:rPr lang="en-IN" sz="1600" dirty="0">
                <a:solidFill>
                  <a:schemeClr val="bg1"/>
                </a:solidFill>
                <a:cs typeface="Calibri"/>
              </a:rPr>
              <a:t>Warehouse Scalability (no minimum),</a:t>
            </a:r>
          </a:p>
          <a:p>
            <a:r>
              <a:rPr lang="en-IN" sz="1600" dirty="0">
                <a:solidFill>
                  <a:schemeClr val="bg1"/>
                </a:solidFill>
                <a:cs typeface="Calibri"/>
              </a:rPr>
              <a:t>Inventory Visibility,</a:t>
            </a:r>
          </a:p>
          <a:p>
            <a:r>
              <a:rPr lang="en-IN" sz="1600" dirty="0">
                <a:solidFill>
                  <a:schemeClr val="bg1"/>
                </a:solidFill>
                <a:ea typeface="Calibri"/>
                <a:cs typeface="Calibri"/>
              </a:rPr>
              <a:t>Single Operating Authority,</a:t>
            </a:r>
          </a:p>
          <a:p>
            <a:r>
              <a:rPr lang="en-IN" sz="1600" dirty="0">
                <a:solidFill>
                  <a:schemeClr val="bg1"/>
                </a:solidFill>
                <a:ea typeface="Calibri"/>
                <a:cs typeface="Calibri"/>
              </a:rPr>
              <a:t>Control Tower support</a:t>
            </a:r>
            <a:endParaRPr lang="en-US" sz="1600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35" name="TextBox 55">
            <a:extLst>
              <a:ext uri="{FF2B5EF4-FFF2-40B4-BE49-F238E27FC236}">
                <a16:creationId xmlns:a16="http://schemas.microsoft.com/office/drawing/2014/main" id="{B2D76F7B-FD4B-43E2-AD2B-6C7A1AF3FD2B}"/>
              </a:ext>
            </a:extLst>
          </p:cNvPr>
          <p:cNvSpPr txBox="1"/>
          <p:nvPr/>
        </p:nvSpPr>
        <p:spPr>
          <a:xfrm>
            <a:off x="5031428" y="3908108"/>
            <a:ext cx="2085287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b="1" dirty="0">
                <a:solidFill>
                  <a:srgbClr val="1F323B"/>
                </a:solidFill>
              </a:rPr>
              <a:t>"We Manage Solutions Differently”</a:t>
            </a:r>
            <a:endParaRPr lang="en-US" dirty="0">
              <a:solidFill>
                <a:srgbClr val="1F323B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A193A1C-78FF-4689-4984-02524553CA7B}"/>
              </a:ext>
            </a:extLst>
          </p:cNvPr>
          <p:cNvSpPr txBox="1"/>
          <p:nvPr/>
        </p:nvSpPr>
        <p:spPr>
          <a:xfrm>
            <a:off x="139124" y="99306"/>
            <a:ext cx="614610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b="1" dirty="0">
                <a:solidFill>
                  <a:srgbClr val="F5A71E"/>
                </a:solidFill>
                <a:latin typeface="Arial Black"/>
              </a:rPr>
              <a:t>Why CRST Specialized?</a:t>
            </a:r>
            <a:endParaRPr lang="en-US" sz="3600" dirty="0">
              <a:ea typeface="Calibri"/>
              <a:cs typeface="Calibri"/>
            </a:endParaRPr>
          </a:p>
        </p:txBody>
      </p:sp>
      <p:pic>
        <p:nvPicPr>
          <p:cNvPr id="78" name="Graphic 77">
            <a:extLst>
              <a:ext uri="{FF2B5EF4-FFF2-40B4-BE49-F238E27FC236}">
                <a16:creationId xmlns:a16="http://schemas.microsoft.com/office/drawing/2014/main" id="{3E06F9BF-5EB9-0AB0-6FAD-DE9851405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6479" y="2957852"/>
            <a:ext cx="933296" cy="883714"/>
          </a:xfrm>
          <a:prstGeom prst="rect">
            <a:avLst/>
          </a:prstGeom>
        </p:spPr>
      </p:pic>
      <p:pic>
        <p:nvPicPr>
          <p:cNvPr id="81" name="Graphic 86">
            <a:extLst>
              <a:ext uri="{FF2B5EF4-FFF2-40B4-BE49-F238E27FC236}">
                <a16:creationId xmlns:a16="http://schemas.microsoft.com/office/drawing/2014/main" id="{230D9783-97C3-6B0A-CCF6-DEF732139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19790" y="4644040"/>
            <a:ext cx="577898" cy="523294"/>
          </a:xfrm>
          <a:prstGeom prst="rect">
            <a:avLst/>
          </a:prstGeom>
        </p:spPr>
      </p:pic>
      <p:pic>
        <p:nvPicPr>
          <p:cNvPr id="83" name="Picture 4" descr="A line art of trucks&#10;&#10;Description automatically generated">
            <a:extLst>
              <a:ext uri="{FF2B5EF4-FFF2-40B4-BE49-F238E27FC236}">
                <a16:creationId xmlns:a16="http://schemas.microsoft.com/office/drawing/2014/main" id="{8CD5600D-E00C-100E-E24E-953DC349B3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29" y="2396322"/>
            <a:ext cx="698161" cy="434787"/>
          </a:xfrm>
          <a:prstGeom prst="rect">
            <a:avLst/>
          </a:prstGeom>
          <a:ln>
            <a:noFill/>
          </a:ln>
        </p:spPr>
      </p:pic>
      <p:pic>
        <p:nvPicPr>
          <p:cNvPr id="87" name="Picture 21" descr="A box with a check mark and a shield&#10;&#10;Description automatically generated">
            <a:extLst>
              <a:ext uri="{FF2B5EF4-FFF2-40B4-BE49-F238E27FC236}">
                <a16:creationId xmlns:a16="http://schemas.microsoft.com/office/drawing/2014/main" id="{8F391797-35C6-3489-F082-BD32E1ABBBA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281" y="2185360"/>
            <a:ext cx="948663" cy="886033"/>
          </a:xfrm>
          <a:prstGeom prst="rect">
            <a:avLst/>
          </a:prstGeom>
          <a:ln w="12700">
            <a:noFill/>
          </a:ln>
        </p:spPr>
      </p:pic>
      <p:pic>
        <p:nvPicPr>
          <p:cNvPr id="89" name="Graphic 88" descr="Group of men with solid fill">
            <a:extLst>
              <a:ext uri="{FF2B5EF4-FFF2-40B4-BE49-F238E27FC236}">
                <a16:creationId xmlns:a16="http://schemas.microsoft.com/office/drawing/2014/main" id="{10F11D1E-2FB7-B10E-A41A-1739836726E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25767" y="4646314"/>
            <a:ext cx="448852" cy="43841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8725453-99D5-C703-9670-9EC61FB3A982}"/>
              </a:ext>
            </a:extLst>
          </p:cNvPr>
          <p:cNvSpPr txBox="1">
            <a:spLocks/>
          </p:cNvSpPr>
          <p:nvPr/>
        </p:nvSpPr>
        <p:spPr>
          <a:xfrm>
            <a:off x="942335" y="553681"/>
            <a:ext cx="1068578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>
                <a:solidFill>
                  <a:srgbClr val="0A9594"/>
                </a:solidFill>
                <a:latin typeface="Arial"/>
                <a:cs typeface="Arial"/>
              </a:rPr>
              <a:t>We manage Solutions differently.... </a:t>
            </a:r>
          </a:p>
        </p:txBody>
      </p:sp>
      <p:sp>
        <p:nvSpPr>
          <p:cNvPr id="9" name="TextBox 50">
            <a:extLst>
              <a:ext uri="{FF2B5EF4-FFF2-40B4-BE49-F238E27FC236}">
                <a16:creationId xmlns:a16="http://schemas.microsoft.com/office/drawing/2014/main" id="{5C4A6CF1-B64A-2221-DB97-7FD45B3CD341}"/>
              </a:ext>
            </a:extLst>
          </p:cNvPr>
          <p:cNvSpPr txBox="1"/>
          <p:nvPr/>
        </p:nvSpPr>
        <p:spPr>
          <a:xfrm>
            <a:off x="547548" y="4367445"/>
            <a:ext cx="2671979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bg1"/>
                </a:solidFill>
                <a:cs typeface="Calibri"/>
              </a:rPr>
              <a:t>Cross-dock Scanning for LTL,</a:t>
            </a:r>
            <a:endParaRPr lang="en-US" sz="1600" dirty="0">
              <a:solidFill>
                <a:schemeClr val="bg1"/>
              </a:solidFill>
              <a:ea typeface="Calibri" panose="020F0502020204030204"/>
              <a:cs typeface="Calibri"/>
            </a:endParaRPr>
          </a:p>
          <a:p>
            <a:r>
              <a:rPr lang="en-US" sz="1600" dirty="0">
                <a:solidFill>
                  <a:schemeClr val="bg1"/>
                </a:solidFill>
                <a:ea typeface="Calibri" panose="020F0502020204030204"/>
                <a:cs typeface="Calibri"/>
              </a:rPr>
              <a:t>Warehouse Inventory                  (CPM) Scanning,</a:t>
            </a:r>
          </a:p>
          <a:p>
            <a:r>
              <a:rPr lang="en-US" sz="1600" dirty="0">
                <a:solidFill>
                  <a:schemeClr val="bg1"/>
                </a:solidFill>
                <a:ea typeface="Calibri" panose="020F0502020204030204"/>
                <a:cs typeface="Calibri"/>
              </a:rPr>
              <a:t>Real-Time Tracking</a:t>
            </a:r>
          </a:p>
          <a:p>
            <a:endParaRPr lang="en-US" sz="1600" dirty="0">
              <a:solidFill>
                <a:schemeClr val="bg1"/>
              </a:solidFill>
              <a:ea typeface="Calibri" panose="020F0502020204030204"/>
              <a:cs typeface="Calibri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FD4426-B6C7-3F79-1BCB-CC20940D3DE2}"/>
              </a:ext>
            </a:extLst>
          </p:cNvPr>
          <p:cNvCxnSpPr>
            <a:cxnSpLocks/>
          </p:cNvCxnSpPr>
          <p:nvPr/>
        </p:nvCxnSpPr>
        <p:spPr>
          <a:xfrm>
            <a:off x="10937966" y="6219825"/>
            <a:ext cx="0" cy="4647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1668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F12A41-9217-5E5F-48EF-9DE57261B9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118" y="3146470"/>
            <a:ext cx="10430436" cy="1428617"/>
          </a:xfrm>
          <a:noFill/>
        </p:spPr>
        <p:txBody>
          <a:bodyPr wrap="square" lIns="79412" tIns="41294" rIns="79412" bIns="41294" rtlCol="0" anchor="t">
            <a:spAutoFit/>
          </a:bodyPr>
          <a:lstStyle/>
          <a:p>
            <a:pPr algn="ctr" defTabSz="403433"/>
            <a:r>
              <a:rPr lang="en-US" sz="5824" b="1" i="1" spc="18" dirty="0">
                <a:solidFill>
                  <a:srgbClr val="F5A71E"/>
                </a:solidFill>
                <a:latin typeface="Mystical Woods Smooth Script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2693609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ebsite with words and a mountain&#10;&#10;Description automatically generated with medium confidence">
            <a:extLst>
              <a:ext uri="{FF2B5EF4-FFF2-40B4-BE49-F238E27FC236}">
                <a16:creationId xmlns:a16="http://schemas.microsoft.com/office/drawing/2014/main" id="{34B21166-CB38-7C1A-F2DD-A956420A9E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21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B57E5846-5A1C-3CD1-E4BE-277A92E9E805}"/>
              </a:ext>
            </a:extLst>
          </p:cNvPr>
          <p:cNvSpPr txBox="1"/>
          <p:nvPr/>
        </p:nvSpPr>
        <p:spPr>
          <a:xfrm>
            <a:off x="1" y="6772202"/>
            <a:ext cx="12192000" cy="85798"/>
          </a:xfrm>
          <a:prstGeom prst="rect">
            <a:avLst/>
          </a:prstGeom>
          <a:solidFill>
            <a:srgbClr val="F5B005"/>
          </a:solidFill>
        </p:spPr>
        <p:txBody>
          <a:bodyPr wrap="square" rtlCol="0">
            <a:spAutoFit/>
          </a:bodyPr>
          <a:lstStyle/>
          <a:p>
            <a:pPr defTabSz="914422"/>
            <a:endParaRPr lang="en-US" sz="1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8C5A6B9-C96A-8406-90A5-9BADB846CEA8}"/>
              </a:ext>
            </a:extLst>
          </p:cNvPr>
          <p:cNvSpPr txBox="1"/>
          <p:nvPr/>
        </p:nvSpPr>
        <p:spPr>
          <a:xfrm>
            <a:off x="7496182" y="1867391"/>
            <a:ext cx="2229327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Transportation  Solution &amp; Pricing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0C2BFAE-5CAF-426F-1674-B7753F5E16FE}"/>
              </a:ext>
            </a:extLst>
          </p:cNvPr>
          <p:cNvSpPr txBox="1"/>
          <p:nvPr/>
        </p:nvSpPr>
        <p:spPr>
          <a:xfrm>
            <a:off x="10061712" y="2057735"/>
            <a:ext cx="234038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02</a:t>
            </a:r>
          </a:p>
        </p:txBody>
      </p:sp>
      <p:sp>
        <p:nvSpPr>
          <p:cNvPr id="4" name="Text Placeholder 124">
            <a:extLst>
              <a:ext uri="{FF2B5EF4-FFF2-40B4-BE49-F238E27FC236}">
                <a16:creationId xmlns:a16="http://schemas.microsoft.com/office/drawing/2014/main" id="{79F14EF5-2CBD-D705-B21A-17BDB90EA2F7}"/>
              </a:ext>
            </a:extLst>
          </p:cNvPr>
          <p:cNvSpPr txBox="1">
            <a:spLocks/>
          </p:cNvSpPr>
          <p:nvPr/>
        </p:nvSpPr>
        <p:spPr>
          <a:xfrm>
            <a:off x="535846" y="814480"/>
            <a:ext cx="7788443" cy="950588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A9594"/>
                </a:solidFill>
                <a:latin typeface="Myriad Pro" panose="020B0503030403020204"/>
              </a:rPr>
              <a:t>     for high value equipment, furniture &amp; fixtures</a:t>
            </a:r>
          </a:p>
        </p:txBody>
      </p:sp>
      <p:sp>
        <p:nvSpPr>
          <p:cNvPr id="5" name="Text Placeholder 132">
            <a:extLst>
              <a:ext uri="{FF2B5EF4-FFF2-40B4-BE49-F238E27FC236}">
                <a16:creationId xmlns:a16="http://schemas.microsoft.com/office/drawing/2014/main" id="{F21C7F8E-3884-3889-7CA2-708F7C328F80}"/>
              </a:ext>
            </a:extLst>
          </p:cNvPr>
          <p:cNvSpPr txBox="1">
            <a:spLocks/>
          </p:cNvSpPr>
          <p:nvPr/>
        </p:nvSpPr>
        <p:spPr>
          <a:xfrm>
            <a:off x="1009545" y="2061325"/>
            <a:ext cx="3420523" cy="3852696"/>
          </a:xfr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DAB05"/>
              </a:buClr>
              <a:defRPr/>
            </a:pPr>
            <a:r>
              <a:rPr lang="en-US" sz="1800" dirty="0">
                <a:latin typeface="Myriad Pro" panose="020B0503030403020204"/>
              </a:rPr>
              <a:t>Warehouse options that 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Remove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>
                <a:latin typeface="Myriad Pro" panose="020B0503030403020204"/>
              </a:rPr>
              <a:t>inefficiencies,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Reduce</a:t>
            </a:r>
            <a:r>
              <a:rPr lang="en-US" sz="1800" dirty="0">
                <a:latin typeface="Myriad Pro" panose="020B0503030403020204"/>
              </a:rPr>
              <a:t> risk &amp; cost, and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Increase </a:t>
            </a:r>
            <a:r>
              <a:rPr lang="en-US" sz="1800" dirty="0">
                <a:latin typeface="Myriad Pro" panose="020B0503030403020204"/>
              </a:rPr>
              <a:t>visibility. </a:t>
            </a:r>
          </a:p>
          <a:p>
            <a:pPr marL="0" indent="0">
              <a:buNone/>
              <a:defRPr/>
            </a:pPr>
            <a:endParaRPr lang="en-US" sz="600" dirty="0">
              <a:latin typeface="Myriad Pro" panose="020B0503030403020204"/>
            </a:endParaRPr>
          </a:p>
          <a:p>
            <a:pPr>
              <a:buClr>
                <a:srgbClr val="EDAB05"/>
              </a:buClr>
              <a:defRPr/>
            </a:pPr>
            <a:r>
              <a:rPr lang="en-US" sz="1800" dirty="0">
                <a:solidFill>
                  <a:srgbClr val="272E3A"/>
                </a:solidFill>
                <a:latin typeface="Myriad Pro" panose="020B0503030403020204"/>
              </a:rPr>
              <a:t>Asset-based transportation for products requiring specialized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Handling, Equipment</a:t>
            </a:r>
            <a:r>
              <a:rPr lang="en-US" sz="1800" dirty="0">
                <a:solidFill>
                  <a:srgbClr val="272E3A"/>
                </a:solidFill>
                <a:latin typeface="Myriad Pro" panose="020B0503030403020204"/>
              </a:rPr>
              <a:t> &amp;/or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Services.</a:t>
            </a:r>
          </a:p>
          <a:p>
            <a:pPr>
              <a:defRPr/>
            </a:pPr>
            <a:endParaRPr lang="en-US" sz="600" dirty="0">
              <a:latin typeface="Myriad Pro" panose="020B0503030403020204"/>
            </a:endParaRPr>
          </a:p>
          <a:p>
            <a:pPr>
              <a:defRPr/>
            </a:pP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Final Mile </a:t>
            </a:r>
            <a:r>
              <a:rPr lang="en-US" sz="1800" dirty="0">
                <a:solidFill>
                  <a:srgbClr val="93835B"/>
                </a:solidFill>
                <a:latin typeface="Myriad Pro" panose="020B0503030403020204"/>
              </a:rPr>
              <a:t>“</a:t>
            </a:r>
            <a:r>
              <a:rPr lang="en-US" sz="1800" dirty="0">
                <a:latin typeface="Myriad Pro" panose="020B0503030403020204"/>
              </a:rPr>
              <a:t>timed” expertise to meet technicians or contractors on-site, and </a:t>
            </a:r>
            <a:r>
              <a:rPr lang="en-US" sz="1800" b="1" dirty="0">
                <a:solidFill>
                  <a:srgbClr val="EDAB05"/>
                </a:solidFill>
                <a:latin typeface="Myriad Pro" panose="020B0503030403020204"/>
              </a:rPr>
              <a:t>Reverse Logistics </a:t>
            </a:r>
            <a:r>
              <a:rPr lang="en-US" sz="1800" dirty="0">
                <a:latin typeface="Myriad Pro" panose="020B0503030403020204"/>
              </a:rPr>
              <a:t>asset management &amp;</a:t>
            </a:r>
            <a:r>
              <a:rPr lang="en-US" sz="1800" dirty="0">
                <a:solidFill>
                  <a:srgbClr val="93835B"/>
                </a:solidFill>
                <a:latin typeface="Myriad Pro" panose="020B0503030403020204"/>
              </a:rPr>
              <a:t> </a:t>
            </a:r>
            <a:r>
              <a:rPr lang="en-US" sz="1800" dirty="0">
                <a:latin typeface="Myriad Pro" panose="020B0503030403020204"/>
              </a:rPr>
              <a:t>disposition. </a:t>
            </a:r>
            <a:r>
              <a:rPr lang="en-US" sz="1800" dirty="0">
                <a:solidFill>
                  <a:srgbClr val="93835B"/>
                </a:solidFill>
                <a:latin typeface="Myriad Pro" panose="020B0503030403020204"/>
              </a:rPr>
              <a:t>  </a:t>
            </a:r>
            <a:r>
              <a:rPr lang="en-US" sz="1800" dirty="0">
                <a:solidFill>
                  <a:srgbClr val="272E3A"/>
                </a:solidFill>
                <a:latin typeface="Myriad Pro" panose="020B0503030403020204"/>
              </a:rPr>
              <a:t> 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A8C77E-2C17-6CF5-9AA0-1AA89C8E6BE4}"/>
              </a:ext>
            </a:extLst>
          </p:cNvPr>
          <p:cNvGrpSpPr>
            <a:grpSpLocks noChangeAspect="1"/>
          </p:cNvGrpSpPr>
          <p:nvPr/>
        </p:nvGrpSpPr>
        <p:grpSpPr>
          <a:xfrm>
            <a:off x="4358613" y="1765068"/>
            <a:ext cx="7108668" cy="4012780"/>
            <a:chOff x="414265" y="1049174"/>
            <a:chExt cx="8314224" cy="477907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0E8AB4A-1A0D-AAA6-6E84-B7B78169952F}"/>
                </a:ext>
              </a:extLst>
            </p:cNvPr>
            <p:cNvSpPr/>
            <p:nvPr/>
          </p:nvSpPr>
          <p:spPr>
            <a:xfrm>
              <a:off x="4535716" y="2792265"/>
              <a:ext cx="4192773" cy="1271001"/>
            </a:xfrm>
            <a:custGeom>
              <a:avLst/>
              <a:gdLst>
                <a:gd name="connsiteX0" fmla="*/ 390384 w 3899034"/>
                <a:gd name="connsiteY0" fmla="*/ 0 h 1181957"/>
                <a:gd name="connsiteX1" fmla="*/ 616531 w 3899034"/>
                <a:gd name="connsiteY1" fmla="*/ 0 h 1181957"/>
                <a:gd name="connsiteX2" fmla="*/ 3282649 w 3899034"/>
                <a:gd name="connsiteY2" fmla="*/ 0 h 1181957"/>
                <a:gd name="connsiteX3" fmla="*/ 3508796 w 3899034"/>
                <a:gd name="connsiteY3" fmla="*/ 0 h 1181957"/>
                <a:gd name="connsiteX4" fmla="*/ 3609664 w 3899034"/>
                <a:gd name="connsiteY4" fmla="*/ 58197 h 1181957"/>
                <a:gd name="connsiteX5" fmla="*/ 3883606 w 3899034"/>
                <a:gd name="connsiteY5" fmla="*/ 532733 h 1181957"/>
                <a:gd name="connsiteX6" fmla="*/ 3883318 w 3899034"/>
                <a:gd name="connsiteY6" fmla="*/ 649224 h 1181957"/>
                <a:gd name="connsiteX7" fmla="*/ 3609381 w 3899034"/>
                <a:gd name="connsiteY7" fmla="*/ 1123664 h 1181957"/>
                <a:gd name="connsiteX8" fmla="*/ 3508513 w 3899034"/>
                <a:gd name="connsiteY8" fmla="*/ 1181957 h 1181957"/>
                <a:gd name="connsiteX9" fmla="*/ 3282366 w 3899034"/>
                <a:gd name="connsiteY9" fmla="*/ 1181957 h 1181957"/>
                <a:gd name="connsiteX10" fmla="*/ 616624 w 3899034"/>
                <a:gd name="connsiteY10" fmla="*/ 1181957 h 1181957"/>
                <a:gd name="connsiteX11" fmla="*/ 390477 w 3899034"/>
                <a:gd name="connsiteY11" fmla="*/ 1181957 h 1181957"/>
                <a:gd name="connsiteX12" fmla="*/ 289702 w 3899034"/>
                <a:gd name="connsiteY12" fmla="*/ 1123664 h 1181957"/>
                <a:gd name="connsiteX13" fmla="*/ 15574 w 3899034"/>
                <a:gd name="connsiteY13" fmla="*/ 649224 h 1181957"/>
                <a:gd name="connsiteX14" fmla="*/ 15574 w 3899034"/>
                <a:gd name="connsiteY14" fmla="*/ 532733 h 1181957"/>
                <a:gd name="connsiteX15" fmla="*/ 289609 w 3899034"/>
                <a:gd name="connsiteY15" fmla="*/ 58197 h 1181957"/>
                <a:gd name="connsiteX16" fmla="*/ 390384 w 3899034"/>
                <a:gd name="connsiteY16" fmla="*/ 0 h 11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99034" h="1181957">
                  <a:moveTo>
                    <a:pt x="390384" y="0"/>
                  </a:moveTo>
                  <a:lnTo>
                    <a:pt x="616531" y="0"/>
                  </a:lnTo>
                  <a:lnTo>
                    <a:pt x="3282649" y="0"/>
                  </a:lnTo>
                  <a:lnTo>
                    <a:pt x="3508796" y="0"/>
                  </a:lnTo>
                  <a:cubicBezTo>
                    <a:pt x="3550422" y="-29"/>
                    <a:pt x="3588903" y="22164"/>
                    <a:pt x="3609664" y="58197"/>
                  </a:cubicBezTo>
                  <a:lnTo>
                    <a:pt x="3883606" y="532733"/>
                  </a:lnTo>
                  <a:cubicBezTo>
                    <a:pt x="3904274" y="568833"/>
                    <a:pt x="3904177" y="613219"/>
                    <a:pt x="3883318" y="649224"/>
                  </a:cubicBezTo>
                  <a:lnTo>
                    <a:pt x="3609381" y="1123664"/>
                  </a:lnTo>
                  <a:cubicBezTo>
                    <a:pt x="3588615" y="1159745"/>
                    <a:pt x="3550133" y="1181985"/>
                    <a:pt x="3508513" y="1181957"/>
                  </a:cubicBezTo>
                  <a:lnTo>
                    <a:pt x="3282366" y="1181957"/>
                  </a:lnTo>
                  <a:lnTo>
                    <a:pt x="616624" y="1181957"/>
                  </a:lnTo>
                  <a:lnTo>
                    <a:pt x="390477" y="1181957"/>
                  </a:lnTo>
                  <a:cubicBezTo>
                    <a:pt x="348856" y="1181948"/>
                    <a:pt x="310468" y="1159716"/>
                    <a:pt x="289702" y="1123664"/>
                  </a:cubicBezTo>
                  <a:lnTo>
                    <a:pt x="15574" y="649224"/>
                  </a:lnTo>
                  <a:cubicBezTo>
                    <a:pt x="-5192" y="613171"/>
                    <a:pt x="-5192" y="568785"/>
                    <a:pt x="15574" y="532733"/>
                  </a:cubicBezTo>
                  <a:lnTo>
                    <a:pt x="289609" y="58197"/>
                  </a:lnTo>
                  <a:cubicBezTo>
                    <a:pt x="310375" y="22193"/>
                    <a:pt x="348856" y="9"/>
                    <a:pt x="390384" y="0"/>
                  </a:cubicBezTo>
                  <a:close/>
                </a:path>
              </a:pathLst>
            </a:custGeom>
            <a:solidFill>
              <a:srgbClr val="F5A71E"/>
            </a:solidFill>
            <a:ln w="38100" cap="flat">
              <a:solidFill>
                <a:srgbClr val="D88E0A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F8E7E4A-6998-4C68-C9B6-A5EE26BACE8F}"/>
                </a:ext>
              </a:extLst>
            </p:cNvPr>
            <p:cNvSpPr/>
            <p:nvPr/>
          </p:nvSpPr>
          <p:spPr>
            <a:xfrm>
              <a:off x="3087006" y="4398095"/>
              <a:ext cx="4192520" cy="1271001"/>
            </a:xfrm>
            <a:custGeom>
              <a:avLst/>
              <a:gdLst>
                <a:gd name="connsiteX0" fmla="*/ 390384 w 3898799"/>
                <a:gd name="connsiteY0" fmla="*/ 0 h 1181957"/>
                <a:gd name="connsiteX1" fmla="*/ 616531 w 3898799"/>
                <a:gd name="connsiteY1" fmla="*/ 0 h 1181957"/>
                <a:gd name="connsiteX2" fmla="*/ 3282268 w 3898799"/>
                <a:gd name="connsiteY2" fmla="*/ 0 h 1181957"/>
                <a:gd name="connsiteX3" fmla="*/ 3508415 w 3898799"/>
                <a:gd name="connsiteY3" fmla="*/ 0 h 1181957"/>
                <a:gd name="connsiteX4" fmla="*/ 3609283 w 3898799"/>
                <a:gd name="connsiteY4" fmla="*/ 58197 h 1181957"/>
                <a:gd name="connsiteX5" fmla="*/ 3883225 w 3898799"/>
                <a:gd name="connsiteY5" fmla="*/ 532733 h 1181957"/>
                <a:gd name="connsiteX6" fmla="*/ 3883225 w 3898799"/>
                <a:gd name="connsiteY6" fmla="*/ 649223 h 1181957"/>
                <a:gd name="connsiteX7" fmla="*/ 3609190 w 3898799"/>
                <a:gd name="connsiteY7" fmla="*/ 1123664 h 1181957"/>
                <a:gd name="connsiteX8" fmla="*/ 3508322 w 3898799"/>
                <a:gd name="connsiteY8" fmla="*/ 1181957 h 1181957"/>
                <a:gd name="connsiteX9" fmla="*/ 3282175 w 3898799"/>
                <a:gd name="connsiteY9" fmla="*/ 1181957 h 1181957"/>
                <a:gd name="connsiteX10" fmla="*/ 616531 w 3898799"/>
                <a:gd name="connsiteY10" fmla="*/ 1181957 h 1181957"/>
                <a:gd name="connsiteX11" fmla="*/ 390384 w 3898799"/>
                <a:gd name="connsiteY11" fmla="*/ 1181957 h 1181957"/>
                <a:gd name="connsiteX12" fmla="*/ 289609 w 3898799"/>
                <a:gd name="connsiteY12" fmla="*/ 1123664 h 1181957"/>
                <a:gd name="connsiteX13" fmla="*/ 15574 w 3898799"/>
                <a:gd name="connsiteY13" fmla="*/ 649223 h 1181957"/>
                <a:gd name="connsiteX14" fmla="*/ 15574 w 3898799"/>
                <a:gd name="connsiteY14" fmla="*/ 532733 h 1181957"/>
                <a:gd name="connsiteX15" fmla="*/ 289609 w 3898799"/>
                <a:gd name="connsiteY15" fmla="*/ 58197 h 1181957"/>
                <a:gd name="connsiteX16" fmla="*/ 390384 w 3898799"/>
                <a:gd name="connsiteY16" fmla="*/ 0 h 11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98799" h="1181957">
                  <a:moveTo>
                    <a:pt x="390384" y="0"/>
                  </a:moveTo>
                  <a:lnTo>
                    <a:pt x="616531" y="0"/>
                  </a:lnTo>
                  <a:lnTo>
                    <a:pt x="3282268" y="0"/>
                  </a:lnTo>
                  <a:lnTo>
                    <a:pt x="3508415" y="0"/>
                  </a:lnTo>
                  <a:cubicBezTo>
                    <a:pt x="3550040" y="-29"/>
                    <a:pt x="3588522" y="22165"/>
                    <a:pt x="3609283" y="58197"/>
                  </a:cubicBezTo>
                  <a:lnTo>
                    <a:pt x="3883225" y="532733"/>
                  </a:lnTo>
                  <a:cubicBezTo>
                    <a:pt x="3903991" y="568785"/>
                    <a:pt x="3903991" y="613171"/>
                    <a:pt x="3883225" y="649223"/>
                  </a:cubicBezTo>
                  <a:lnTo>
                    <a:pt x="3609190" y="1123664"/>
                  </a:lnTo>
                  <a:cubicBezTo>
                    <a:pt x="3588424" y="1159745"/>
                    <a:pt x="3549943" y="1181986"/>
                    <a:pt x="3508322" y="1181957"/>
                  </a:cubicBezTo>
                  <a:lnTo>
                    <a:pt x="3282175" y="1181957"/>
                  </a:lnTo>
                  <a:lnTo>
                    <a:pt x="616531" y="1181957"/>
                  </a:lnTo>
                  <a:lnTo>
                    <a:pt x="390384" y="1181957"/>
                  </a:lnTo>
                  <a:cubicBezTo>
                    <a:pt x="348758" y="1181947"/>
                    <a:pt x="310375" y="1159716"/>
                    <a:pt x="289609" y="1123664"/>
                  </a:cubicBezTo>
                  <a:lnTo>
                    <a:pt x="15574" y="649223"/>
                  </a:lnTo>
                  <a:cubicBezTo>
                    <a:pt x="-5192" y="613171"/>
                    <a:pt x="-5192" y="568785"/>
                    <a:pt x="15574" y="532733"/>
                  </a:cubicBezTo>
                  <a:lnTo>
                    <a:pt x="289609" y="58197"/>
                  </a:lnTo>
                  <a:cubicBezTo>
                    <a:pt x="310375" y="22193"/>
                    <a:pt x="348856" y="9"/>
                    <a:pt x="390384" y="0"/>
                  </a:cubicBezTo>
                  <a:close/>
                </a:path>
              </a:pathLst>
            </a:custGeom>
            <a:solidFill>
              <a:srgbClr val="1A8B8C"/>
            </a:solidFill>
            <a:ln w="38100" cap="flat">
              <a:solidFill>
                <a:srgbClr val="29D7D7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A9FD827-4E93-D6C1-2DAD-B47901448087}"/>
                </a:ext>
              </a:extLst>
            </p:cNvPr>
            <p:cNvSpPr/>
            <p:nvPr/>
          </p:nvSpPr>
          <p:spPr>
            <a:xfrm>
              <a:off x="414265" y="2348844"/>
              <a:ext cx="4190569" cy="2228785"/>
            </a:xfrm>
            <a:custGeom>
              <a:avLst/>
              <a:gdLst>
                <a:gd name="connsiteX0" fmla="*/ 3540720 w 3896985"/>
                <a:gd name="connsiteY0" fmla="*/ 248906 h 2072640"/>
                <a:gd name="connsiteX1" fmla="*/ 3716649 w 3896985"/>
                <a:gd name="connsiteY1" fmla="*/ 248144 h 2072640"/>
                <a:gd name="connsiteX2" fmla="*/ 3892573 w 3896985"/>
                <a:gd name="connsiteY2" fmla="*/ 247477 h 2072640"/>
                <a:gd name="connsiteX3" fmla="*/ 3800086 w 3896985"/>
                <a:gd name="connsiteY3" fmla="*/ 406354 h 2072640"/>
                <a:gd name="connsiteX4" fmla="*/ 3707598 w 3896985"/>
                <a:gd name="connsiteY4" fmla="*/ 565231 h 2072640"/>
                <a:gd name="connsiteX5" fmla="*/ 3522526 w 3896985"/>
                <a:gd name="connsiteY5" fmla="*/ 873365 h 2072640"/>
                <a:gd name="connsiteX6" fmla="*/ 2263226 w 3896985"/>
                <a:gd name="connsiteY6" fmla="*/ 873365 h 2072640"/>
                <a:gd name="connsiteX7" fmla="*/ 1817932 w 3896985"/>
                <a:gd name="connsiteY7" fmla="*/ 101840 h 2072640"/>
                <a:gd name="connsiteX8" fmla="*/ 1641148 w 3896985"/>
                <a:gd name="connsiteY8" fmla="*/ -268 h 2072640"/>
                <a:gd name="connsiteX9" fmla="*/ 680267 w 3896985"/>
                <a:gd name="connsiteY9" fmla="*/ -268 h 2072640"/>
                <a:gd name="connsiteX10" fmla="*/ 503389 w 3896985"/>
                <a:gd name="connsiteY10" fmla="*/ 101840 h 2072640"/>
                <a:gd name="connsiteX11" fmla="*/ 22949 w 3896985"/>
                <a:gd name="connsiteY11" fmla="*/ 933944 h 2072640"/>
                <a:gd name="connsiteX12" fmla="*/ 22949 w 3896985"/>
                <a:gd name="connsiteY12" fmla="*/ 1138160 h 2072640"/>
                <a:gd name="connsiteX13" fmla="*/ 503389 w 3896985"/>
                <a:gd name="connsiteY13" fmla="*/ 1970264 h 2072640"/>
                <a:gd name="connsiteX14" fmla="*/ 680267 w 3896985"/>
                <a:gd name="connsiteY14" fmla="*/ 2072372 h 2072640"/>
                <a:gd name="connsiteX15" fmla="*/ 1641148 w 3896985"/>
                <a:gd name="connsiteY15" fmla="*/ 2072372 h 2072640"/>
                <a:gd name="connsiteX16" fmla="*/ 1817932 w 3896985"/>
                <a:gd name="connsiteY16" fmla="*/ 1970264 h 2072640"/>
                <a:gd name="connsiteX17" fmla="*/ 2272560 w 3896985"/>
                <a:gd name="connsiteY17" fmla="*/ 1182832 h 2072640"/>
                <a:gd name="connsiteX18" fmla="*/ 3526051 w 3896985"/>
                <a:gd name="connsiteY18" fmla="*/ 1182832 h 2072640"/>
                <a:gd name="connsiteX19" fmla="*/ 3871811 w 3896985"/>
                <a:gd name="connsiteY19" fmla="*/ 1756428 h 2072640"/>
                <a:gd name="connsiteX20" fmla="*/ 3540720 w 3896985"/>
                <a:gd name="connsiteY20" fmla="*/ 1757475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96985" h="2072640">
                  <a:moveTo>
                    <a:pt x="3540720" y="248906"/>
                  </a:moveTo>
                  <a:lnTo>
                    <a:pt x="3716649" y="248144"/>
                  </a:lnTo>
                  <a:lnTo>
                    <a:pt x="3892573" y="247477"/>
                  </a:lnTo>
                  <a:lnTo>
                    <a:pt x="3800086" y="406354"/>
                  </a:lnTo>
                  <a:cubicBezTo>
                    <a:pt x="3719979" y="543895"/>
                    <a:pt x="3714840" y="553134"/>
                    <a:pt x="3707598" y="565231"/>
                  </a:cubicBezTo>
                  <a:lnTo>
                    <a:pt x="3522526" y="873365"/>
                  </a:lnTo>
                  <a:lnTo>
                    <a:pt x="2263226" y="873365"/>
                  </a:lnTo>
                  <a:lnTo>
                    <a:pt x="1817932" y="101840"/>
                  </a:lnTo>
                  <a:cubicBezTo>
                    <a:pt x="1781548" y="38632"/>
                    <a:pt x="1714111" y="-297"/>
                    <a:pt x="1641148" y="-268"/>
                  </a:cubicBezTo>
                  <a:lnTo>
                    <a:pt x="680267" y="-268"/>
                  </a:lnTo>
                  <a:cubicBezTo>
                    <a:pt x="607308" y="-297"/>
                    <a:pt x="539871" y="38632"/>
                    <a:pt x="503389" y="101840"/>
                  </a:cubicBezTo>
                  <a:lnTo>
                    <a:pt x="22949" y="933944"/>
                  </a:lnTo>
                  <a:cubicBezTo>
                    <a:pt x="-13533" y="997133"/>
                    <a:pt x="-13533" y="1074971"/>
                    <a:pt x="22949" y="1138160"/>
                  </a:cubicBezTo>
                  <a:lnTo>
                    <a:pt x="503389" y="1970264"/>
                  </a:lnTo>
                  <a:cubicBezTo>
                    <a:pt x="539871" y="2033443"/>
                    <a:pt x="607308" y="2072362"/>
                    <a:pt x="680267" y="2072372"/>
                  </a:cubicBezTo>
                  <a:lnTo>
                    <a:pt x="1641148" y="2072372"/>
                  </a:lnTo>
                  <a:cubicBezTo>
                    <a:pt x="1714111" y="2072343"/>
                    <a:pt x="1781451" y="2033424"/>
                    <a:pt x="1817932" y="1970264"/>
                  </a:cubicBezTo>
                  <a:lnTo>
                    <a:pt x="2272560" y="1182832"/>
                  </a:lnTo>
                  <a:lnTo>
                    <a:pt x="3526051" y="1182832"/>
                  </a:lnTo>
                  <a:cubicBezTo>
                    <a:pt x="3641305" y="1361330"/>
                    <a:pt x="3756558" y="1577929"/>
                    <a:pt x="3871811" y="1756428"/>
                  </a:cubicBezTo>
                  <a:lnTo>
                    <a:pt x="3540720" y="1757475"/>
                  </a:ln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746831-4C45-5A71-BBE9-A5922123B48C}"/>
                </a:ext>
              </a:extLst>
            </p:cNvPr>
            <p:cNvSpPr/>
            <p:nvPr/>
          </p:nvSpPr>
          <p:spPr>
            <a:xfrm>
              <a:off x="648818" y="2543555"/>
              <a:ext cx="2060040" cy="1832396"/>
            </a:xfrm>
            <a:custGeom>
              <a:avLst/>
              <a:gdLst>
                <a:gd name="connsiteX0" fmla="*/ 413093 w 1915717"/>
                <a:gd name="connsiteY0" fmla="*/ 1619839 h 1704022"/>
                <a:gd name="connsiteX1" fmla="*/ 18090 w 1915717"/>
                <a:gd name="connsiteY1" fmla="*/ 935658 h 1704022"/>
                <a:gd name="connsiteX2" fmla="*/ 18090 w 1915717"/>
                <a:gd name="connsiteY2" fmla="*/ 767827 h 1704022"/>
                <a:gd name="connsiteX3" fmla="*/ 413093 w 1915717"/>
                <a:gd name="connsiteY3" fmla="*/ 83647 h 1704022"/>
                <a:gd name="connsiteX4" fmla="*/ 558443 w 1915717"/>
                <a:gd name="connsiteY4" fmla="*/ -268 h 1704022"/>
                <a:gd name="connsiteX5" fmla="*/ 1348450 w 1915717"/>
                <a:gd name="connsiteY5" fmla="*/ -268 h 1704022"/>
                <a:gd name="connsiteX6" fmla="*/ 1493800 w 1915717"/>
                <a:gd name="connsiteY6" fmla="*/ 83647 h 1704022"/>
                <a:gd name="connsiteX7" fmla="*/ 1888803 w 1915717"/>
                <a:gd name="connsiteY7" fmla="*/ 767827 h 1704022"/>
                <a:gd name="connsiteX8" fmla="*/ 1888803 w 1915717"/>
                <a:gd name="connsiteY8" fmla="*/ 935658 h 1704022"/>
                <a:gd name="connsiteX9" fmla="*/ 1493800 w 1915717"/>
                <a:gd name="connsiteY9" fmla="*/ 1619839 h 1704022"/>
                <a:gd name="connsiteX10" fmla="*/ 1348450 w 1915717"/>
                <a:gd name="connsiteY10" fmla="*/ 1703754 h 1704022"/>
                <a:gd name="connsiteX11" fmla="*/ 558443 w 1915717"/>
                <a:gd name="connsiteY11" fmla="*/ 1703754 h 1704022"/>
                <a:gd name="connsiteX12" fmla="*/ 413093 w 1915717"/>
                <a:gd name="connsiteY12" fmla="*/ 1619839 h 170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15717" h="1704022">
                  <a:moveTo>
                    <a:pt x="413093" y="1619839"/>
                  </a:moveTo>
                  <a:lnTo>
                    <a:pt x="18090" y="935658"/>
                  </a:lnTo>
                  <a:cubicBezTo>
                    <a:pt x="-11913" y="883737"/>
                    <a:pt x="-11913" y="819748"/>
                    <a:pt x="18090" y="767827"/>
                  </a:cubicBezTo>
                  <a:lnTo>
                    <a:pt x="413093" y="83647"/>
                  </a:lnTo>
                  <a:cubicBezTo>
                    <a:pt x="443096" y="31735"/>
                    <a:pt x="498535" y="-250"/>
                    <a:pt x="558443" y="-268"/>
                  </a:cubicBezTo>
                  <a:lnTo>
                    <a:pt x="1348450" y="-268"/>
                  </a:lnTo>
                  <a:cubicBezTo>
                    <a:pt x="1408456" y="-268"/>
                    <a:pt x="1463797" y="31717"/>
                    <a:pt x="1493800" y="83647"/>
                  </a:cubicBezTo>
                  <a:lnTo>
                    <a:pt x="1888803" y="767827"/>
                  </a:lnTo>
                  <a:cubicBezTo>
                    <a:pt x="1918806" y="819748"/>
                    <a:pt x="1918806" y="883737"/>
                    <a:pt x="1888803" y="935658"/>
                  </a:cubicBezTo>
                  <a:lnTo>
                    <a:pt x="1493800" y="1619839"/>
                  </a:lnTo>
                  <a:cubicBezTo>
                    <a:pt x="1463797" y="1671769"/>
                    <a:pt x="1408456" y="1703754"/>
                    <a:pt x="1348450" y="1703754"/>
                  </a:cubicBezTo>
                  <a:lnTo>
                    <a:pt x="558443" y="1703754"/>
                  </a:lnTo>
                  <a:cubicBezTo>
                    <a:pt x="498437" y="1703735"/>
                    <a:pt x="443096" y="1671750"/>
                    <a:pt x="413093" y="161983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00D2284-DE0B-8EB5-031B-7E831DD5C92E}"/>
                </a:ext>
              </a:extLst>
            </p:cNvPr>
            <p:cNvSpPr/>
            <p:nvPr/>
          </p:nvSpPr>
          <p:spPr>
            <a:xfrm>
              <a:off x="3106543" y="1194967"/>
              <a:ext cx="4192467" cy="1271001"/>
            </a:xfrm>
            <a:custGeom>
              <a:avLst/>
              <a:gdLst>
                <a:gd name="connsiteX0" fmla="*/ 390384 w 3898750"/>
                <a:gd name="connsiteY0" fmla="*/ 0 h 1181957"/>
                <a:gd name="connsiteX1" fmla="*/ 616531 w 3898750"/>
                <a:gd name="connsiteY1" fmla="*/ 0 h 1181957"/>
                <a:gd name="connsiteX2" fmla="*/ 3282268 w 3898750"/>
                <a:gd name="connsiteY2" fmla="*/ 0 h 1181957"/>
                <a:gd name="connsiteX3" fmla="*/ 3508415 w 3898750"/>
                <a:gd name="connsiteY3" fmla="*/ 0 h 1181957"/>
                <a:gd name="connsiteX4" fmla="*/ 3609190 w 3898750"/>
                <a:gd name="connsiteY4" fmla="*/ 57817 h 1181957"/>
                <a:gd name="connsiteX5" fmla="*/ 3883127 w 3898750"/>
                <a:gd name="connsiteY5" fmla="*/ 532352 h 1181957"/>
                <a:gd name="connsiteX6" fmla="*/ 3883225 w 3898750"/>
                <a:gd name="connsiteY6" fmla="*/ 648843 h 1181957"/>
                <a:gd name="connsiteX7" fmla="*/ 3609190 w 3898750"/>
                <a:gd name="connsiteY7" fmla="*/ 1123664 h 1181957"/>
                <a:gd name="connsiteX8" fmla="*/ 3508322 w 3898750"/>
                <a:gd name="connsiteY8" fmla="*/ 1181957 h 1181957"/>
                <a:gd name="connsiteX9" fmla="*/ 3282175 w 3898750"/>
                <a:gd name="connsiteY9" fmla="*/ 1181957 h 1181957"/>
                <a:gd name="connsiteX10" fmla="*/ 616531 w 3898750"/>
                <a:gd name="connsiteY10" fmla="*/ 1181957 h 1181957"/>
                <a:gd name="connsiteX11" fmla="*/ 390384 w 3898750"/>
                <a:gd name="connsiteY11" fmla="*/ 1181957 h 1181957"/>
                <a:gd name="connsiteX12" fmla="*/ 289609 w 3898750"/>
                <a:gd name="connsiteY12" fmla="*/ 1123664 h 1181957"/>
                <a:gd name="connsiteX13" fmla="*/ 15574 w 3898750"/>
                <a:gd name="connsiteY13" fmla="*/ 649224 h 1181957"/>
                <a:gd name="connsiteX14" fmla="*/ 15574 w 3898750"/>
                <a:gd name="connsiteY14" fmla="*/ 532733 h 1181957"/>
                <a:gd name="connsiteX15" fmla="*/ 289609 w 3898750"/>
                <a:gd name="connsiteY15" fmla="*/ 58198 h 1181957"/>
                <a:gd name="connsiteX16" fmla="*/ 390384 w 3898750"/>
                <a:gd name="connsiteY16" fmla="*/ 0 h 118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98750" h="1181957">
                  <a:moveTo>
                    <a:pt x="390384" y="0"/>
                  </a:moveTo>
                  <a:lnTo>
                    <a:pt x="616531" y="0"/>
                  </a:lnTo>
                  <a:lnTo>
                    <a:pt x="3282268" y="0"/>
                  </a:lnTo>
                  <a:lnTo>
                    <a:pt x="3508415" y="0"/>
                  </a:lnTo>
                  <a:cubicBezTo>
                    <a:pt x="3549943" y="-67"/>
                    <a:pt x="3588331" y="21955"/>
                    <a:pt x="3609190" y="57817"/>
                  </a:cubicBezTo>
                  <a:lnTo>
                    <a:pt x="3883127" y="532352"/>
                  </a:lnTo>
                  <a:cubicBezTo>
                    <a:pt x="3903893" y="568385"/>
                    <a:pt x="3903991" y="612772"/>
                    <a:pt x="3883225" y="648843"/>
                  </a:cubicBezTo>
                  <a:lnTo>
                    <a:pt x="3609190" y="1123664"/>
                  </a:lnTo>
                  <a:cubicBezTo>
                    <a:pt x="3588424" y="1159745"/>
                    <a:pt x="3549943" y="1181985"/>
                    <a:pt x="3508322" y="1181957"/>
                  </a:cubicBezTo>
                  <a:lnTo>
                    <a:pt x="3282175" y="1181957"/>
                  </a:lnTo>
                  <a:lnTo>
                    <a:pt x="616531" y="1181957"/>
                  </a:lnTo>
                  <a:lnTo>
                    <a:pt x="390384" y="1181957"/>
                  </a:lnTo>
                  <a:cubicBezTo>
                    <a:pt x="348758" y="1181947"/>
                    <a:pt x="310375" y="1159716"/>
                    <a:pt x="289609" y="1123664"/>
                  </a:cubicBezTo>
                  <a:lnTo>
                    <a:pt x="15574" y="649224"/>
                  </a:lnTo>
                  <a:cubicBezTo>
                    <a:pt x="-5192" y="613172"/>
                    <a:pt x="-5192" y="568785"/>
                    <a:pt x="15574" y="532733"/>
                  </a:cubicBezTo>
                  <a:lnTo>
                    <a:pt x="289609" y="58198"/>
                  </a:lnTo>
                  <a:cubicBezTo>
                    <a:pt x="310375" y="22193"/>
                    <a:pt x="348856" y="9"/>
                    <a:pt x="390384" y="0"/>
                  </a:cubicBezTo>
                  <a:close/>
                </a:path>
              </a:pathLst>
            </a:custGeom>
            <a:solidFill>
              <a:srgbClr val="1E3039"/>
            </a:solidFill>
            <a:ln w="38100" cap="flat">
              <a:solidFill>
                <a:srgbClr val="406578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750ABB3-9FCB-8B56-640E-D9C59ED6621A}"/>
                </a:ext>
              </a:extLst>
            </p:cNvPr>
            <p:cNvSpPr/>
            <p:nvPr/>
          </p:nvSpPr>
          <p:spPr>
            <a:xfrm>
              <a:off x="2903980" y="1049174"/>
              <a:ext cx="1397678" cy="1550844"/>
            </a:xfrm>
            <a:custGeom>
              <a:avLst/>
              <a:gdLst>
                <a:gd name="connsiteX0" fmla="*/ 1169233 w 1299759"/>
                <a:gd name="connsiteY0" fmla="*/ 1477726 h 1477994"/>
                <a:gd name="connsiteX1" fmla="*/ 484098 w 1299759"/>
                <a:gd name="connsiteY1" fmla="*/ 1477726 h 1477994"/>
                <a:gd name="connsiteX2" fmla="*/ 357990 w 1299759"/>
                <a:gd name="connsiteY2" fmla="*/ 1404860 h 1477994"/>
                <a:gd name="connsiteX3" fmla="*/ 15090 w 1299759"/>
                <a:gd name="connsiteY3" fmla="*/ 811547 h 1477994"/>
                <a:gd name="connsiteX4" fmla="*/ 15090 w 1299759"/>
                <a:gd name="connsiteY4" fmla="*/ 665910 h 1477994"/>
                <a:gd name="connsiteX5" fmla="*/ 357990 w 1299759"/>
                <a:gd name="connsiteY5" fmla="*/ 72502 h 1477994"/>
                <a:gd name="connsiteX6" fmla="*/ 484098 w 1299759"/>
                <a:gd name="connsiteY6" fmla="*/ -268 h 1477994"/>
                <a:gd name="connsiteX7" fmla="*/ 1169233 w 1299759"/>
                <a:gd name="connsiteY7" fmla="*/ -268 h 1477994"/>
                <a:gd name="connsiteX8" fmla="*/ 1295347 w 1299759"/>
                <a:gd name="connsiteY8" fmla="*/ 72502 h 147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9759" h="1477994">
                  <a:moveTo>
                    <a:pt x="1169233" y="1477726"/>
                  </a:moveTo>
                  <a:lnTo>
                    <a:pt x="484098" y="1477726"/>
                  </a:lnTo>
                  <a:cubicBezTo>
                    <a:pt x="432092" y="1477726"/>
                    <a:pt x="383993" y="1449951"/>
                    <a:pt x="357990" y="1404860"/>
                  </a:cubicBezTo>
                  <a:lnTo>
                    <a:pt x="15090" y="811547"/>
                  </a:lnTo>
                  <a:cubicBezTo>
                    <a:pt x="-10913" y="766484"/>
                    <a:pt x="-10913" y="710973"/>
                    <a:pt x="15090" y="665910"/>
                  </a:cubicBezTo>
                  <a:lnTo>
                    <a:pt x="357990" y="72502"/>
                  </a:lnTo>
                  <a:cubicBezTo>
                    <a:pt x="383993" y="27468"/>
                    <a:pt x="432092" y="-268"/>
                    <a:pt x="484098" y="-268"/>
                  </a:cubicBezTo>
                  <a:lnTo>
                    <a:pt x="1169233" y="-268"/>
                  </a:lnTo>
                  <a:cubicBezTo>
                    <a:pt x="1221239" y="-230"/>
                    <a:pt x="1269246" y="27497"/>
                    <a:pt x="1295347" y="72502"/>
                  </a:cubicBezTo>
                </a:path>
              </a:pathLst>
            </a:custGeom>
            <a:noFill/>
            <a:ln w="38100" cap="flat">
              <a:solidFill>
                <a:srgbClr val="406578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84B7A7F-AE65-54D0-EA7B-20D109B53399}"/>
                </a:ext>
              </a:extLst>
            </p:cNvPr>
            <p:cNvSpPr/>
            <p:nvPr/>
          </p:nvSpPr>
          <p:spPr>
            <a:xfrm>
              <a:off x="4338247" y="2633383"/>
              <a:ext cx="1262063" cy="1589238"/>
            </a:xfrm>
            <a:custGeom>
              <a:avLst/>
              <a:gdLst>
                <a:gd name="connsiteX0" fmla="*/ 1169233 w 1173645"/>
                <a:gd name="connsiteY0" fmla="*/ 1477631 h 1477899"/>
                <a:gd name="connsiteX1" fmla="*/ 484103 w 1173645"/>
                <a:gd name="connsiteY1" fmla="*/ 1477631 h 1477899"/>
                <a:gd name="connsiteX2" fmla="*/ 357990 w 1173645"/>
                <a:gd name="connsiteY2" fmla="*/ 1404860 h 1477899"/>
                <a:gd name="connsiteX3" fmla="*/ 15090 w 1173645"/>
                <a:gd name="connsiteY3" fmla="*/ 811452 h 1477899"/>
                <a:gd name="connsiteX4" fmla="*/ 15090 w 1173645"/>
                <a:gd name="connsiteY4" fmla="*/ 665910 h 1477899"/>
                <a:gd name="connsiteX5" fmla="*/ 357990 w 1173645"/>
                <a:gd name="connsiteY5" fmla="*/ 72503 h 1477899"/>
                <a:gd name="connsiteX6" fmla="*/ 484103 w 1173645"/>
                <a:gd name="connsiteY6" fmla="*/ -268 h 1477899"/>
                <a:gd name="connsiteX7" fmla="*/ 1169233 w 1173645"/>
                <a:gd name="connsiteY7" fmla="*/ -268 h 147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645" h="1477899">
                  <a:moveTo>
                    <a:pt x="1169233" y="1477631"/>
                  </a:moveTo>
                  <a:lnTo>
                    <a:pt x="484103" y="1477631"/>
                  </a:lnTo>
                  <a:cubicBezTo>
                    <a:pt x="432097" y="1477679"/>
                    <a:pt x="383993" y="1449923"/>
                    <a:pt x="357990" y="1404860"/>
                  </a:cubicBezTo>
                  <a:lnTo>
                    <a:pt x="15090" y="811452"/>
                  </a:lnTo>
                  <a:cubicBezTo>
                    <a:pt x="-10913" y="766418"/>
                    <a:pt x="-10913" y="710944"/>
                    <a:pt x="15090" y="665910"/>
                  </a:cubicBezTo>
                  <a:lnTo>
                    <a:pt x="357990" y="72503"/>
                  </a:lnTo>
                  <a:cubicBezTo>
                    <a:pt x="383993" y="27440"/>
                    <a:pt x="432097" y="-316"/>
                    <a:pt x="484103" y="-268"/>
                  </a:cubicBezTo>
                  <a:lnTo>
                    <a:pt x="1169233" y="-268"/>
                  </a:lnTo>
                </a:path>
              </a:pathLst>
            </a:custGeom>
            <a:noFill/>
            <a:ln w="38100" cap="flat">
              <a:solidFill>
                <a:srgbClr val="D88E0A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B95722E-FF9A-8CDF-E66E-B0BD73502159}"/>
                </a:ext>
              </a:extLst>
            </p:cNvPr>
            <p:cNvSpPr/>
            <p:nvPr/>
          </p:nvSpPr>
          <p:spPr>
            <a:xfrm>
              <a:off x="2903980" y="4239009"/>
              <a:ext cx="1397678" cy="1589237"/>
            </a:xfrm>
            <a:custGeom>
              <a:avLst/>
              <a:gdLst>
                <a:gd name="connsiteX0" fmla="*/ 1169233 w 1299759"/>
                <a:gd name="connsiteY0" fmla="*/ -268 h 1477898"/>
                <a:gd name="connsiteX1" fmla="*/ 484098 w 1299759"/>
                <a:gd name="connsiteY1" fmla="*/ -268 h 1477898"/>
                <a:gd name="connsiteX2" fmla="*/ 357990 w 1299759"/>
                <a:gd name="connsiteY2" fmla="*/ 72503 h 1477898"/>
                <a:gd name="connsiteX3" fmla="*/ 15090 w 1299759"/>
                <a:gd name="connsiteY3" fmla="*/ 665910 h 1477898"/>
                <a:gd name="connsiteX4" fmla="*/ 15090 w 1299759"/>
                <a:gd name="connsiteY4" fmla="*/ 811452 h 1477898"/>
                <a:gd name="connsiteX5" fmla="*/ 357990 w 1299759"/>
                <a:gd name="connsiteY5" fmla="*/ 1404860 h 1477898"/>
                <a:gd name="connsiteX6" fmla="*/ 484098 w 1299759"/>
                <a:gd name="connsiteY6" fmla="*/ 1477630 h 1477898"/>
                <a:gd name="connsiteX7" fmla="*/ 1169233 w 1299759"/>
                <a:gd name="connsiteY7" fmla="*/ 1477630 h 1477898"/>
                <a:gd name="connsiteX8" fmla="*/ 1295347 w 1299759"/>
                <a:gd name="connsiteY8" fmla="*/ 1404860 h 14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9759" h="1477898">
                  <a:moveTo>
                    <a:pt x="1169233" y="-268"/>
                  </a:moveTo>
                  <a:lnTo>
                    <a:pt x="484098" y="-268"/>
                  </a:lnTo>
                  <a:cubicBezTo>
                    <a:pt x="432092" y="-316"/>
                    <a:pt x="383993" y="27440"/>
                    <a:pt x="357990" y="72503"/>
                  </a:cubicBezTo>
                  <a:lnTo>
                    <a:pt x="15090" y="665910"/>
                  </a:lnTo>
                  <a:cubicBezTo>
                    <a:pt x="-10913" y="710945"/>
                    <a:pt x="-10913" y="766418"/>
                    <a:pt x="15090" y="811452"/>
                  </a:cubicBezTo>
                  <a:lnTo>
                    <a:pt x="357990" y="1404860"/>
                  </a:lnTo>
                  <a:cubicBezTo>
                    <a:pt x="383993" y="1449922"/>
                    <a:pt x="432092" y="1477678"/>
                    <a:pt x="484098" y="1477630"/>
                  </a:cubicBezTo>
                  <a:lnTo>
                    <a:pt x="1169233" y="1477630"/>
                  </a:lnTo>
                  <a:cubicBezTo>
                    <a:pt x="1221239" y="1477630"/>
                    <a:pt x="1269344" y="1449894"/>
                    <a:pt x="1295347" y="1404860"/>
                  </a:cubicBezTo>
                </a:path>
              </a:pathLst>
            </a:custGeom>
            <a:noFill/>
            <a:ln w="38100" cap="flat">
              <a:solidFill>
                <a:srgbClr val="29D7D7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o-R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9411879-5E19-41D1-7B83-E8F8BA395F01}"/>
              </a:ext>
            </a:extLst>
          </p:cNvPr>
          <p:cNvSpPr txBox="1"/>
          <p:nvPr/>
        </p:nvSpPr>
        <p:spPr>
          <a:xfrm flipH="1">
            <a:off x="6801427" y="2210372"/>
            <a:ext cx="3329436" cy="276999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 defTabSz="1036290"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Warehousing &amp; Inventory Mgt.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CAE3D1-373F-8290-C5A2-6FC52273E740}"/>
              </a:ext>
            </a:extLst>
          </p:cNvPr>
          <p:cNvSpPr txBox="1"/>
          <p:nvPr/>
        </p:nvSpPr>
        <p:spPr>
          <a:xfrm flipH="1">
            <a:off x="6772663" y="4860403"/>
            <a:ext cx="3358200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 defTabSz="1036290"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Timed Final Mile &amp;            Reverse Logistics</a:t>
            </a:r>
          </a:p>
        </p:txBody>
      </p:sp>
      <p:pic>
        <p:nvPicPr>
          <p:cNvPr id="2" name="Picture 1" descr="A map of the united states">
            <a:extLst>
              <a:ext uri="{FF2B5EF4-FFF2-40B4-BE49-F238E27FC236}">
                <a16:creationId xmlns:a16="http://schemas.microsoft.com/office/drawing/2014/main" id="{330235DE-A42A-DC65-832B-9BA8FB204F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5554" y="6329045"/>
            <a:ext cx="1156598" cy="4493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022579-3B01-7854-B8E9-60C9C9798300}"/>
              </a:ext>
            </a:extLst>
          </p:cNvPr>
          <p:cNvSpPr txBox="1"/>
          <p:nvPr/>
        </p:nvSpPr>
        <p:spPr>
          <a:xfrm flipH="1">
            <a:off x="8056637" y="3571424"/>
            <a:ext cx="3329436" cy="276999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 defTabSz="1036290"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LTL/TL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1A5F613-01F9-7E4F-1766-60C521FDC06D}"/>
              </a:ext>
            </a:extLst>
          </p:cNvPr>
          <p:cNvSpPr txBox="1">
            <a:spLocks/>
          </p:cNvSpPr>
          <p:nvPr/>
        </p:nvSpPr>
        <p:spPr>
          <a:xfrm>
            <a:off x="328144" y="-337457"/>
            <a:ext cx="11559055" cy="1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Solutions that go beyond the Traditional </a:t>
            </a: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0D49492F-284A-7499-F883-C008261DC3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132" y="3315176"/>
            <a:ext cx="1439284" cy="8523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08DC80-D087-19CB-EA09-CD387BEC18C3}"/>
              </a:ext>
            </a:extLst>
          </p:cNvPr>
          <p:cNvSpPr/>
          <p:nvPr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EB4DC80-B85F-0D8F-1B44-A8B437CAC386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B594B4-2CB4-C968-CB6E-347F991F9D01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826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FEA9696-EE1B-EF42-F94F-D0B4EB97A046}"/>
              </a:ext>
            </a:extLst>
          </p:cNvPr>
          <p:cNvSpPr/>
          <p:nvPr/>
        </p:nvSpPr>
        <p:spPr>
          <a:xfrm>
            <a:off x="8336149" y="1857623"/>
            <a:ext cx="3198002" cy="4265103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CED32E0C-BDE0-D85A-B15B-7816CDF6E089}"/>
              </a:ext>
            </a:extLst>
          </p:cNvPr>
          <p:cNvSpPr/>
          <p:nvPr/>
        </p:nvSpPr>
        <p:spPr>
          <a:xfrm>
            <a:off x="1384570" y="1255593"/>
            <a:ext cx="5778228" cy="1434469"/>
          </a:xfrm>
          <a:prstGeom prst="roundRect">
            <a:avLst>
              <a:gd name="adj" fmla="val 1448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66478B-6949-F893-BEB3-C8D8CCCC9481}"/>
              </a:ext>
            </a:extLst>
          </p:cNvPr>
          <p:cNvSpPr/>
          <p:nvPr/>
        </p:nvSpPr>
        <p:spPr>
          <a:xfrm>
            <a:off x="1714770" y="1255593"/>
            <a:ext cx="501787" cy="1434469"/>
          </a:xfrm>
          <a:prstGeom prst="rect">
            <a:avLst/>
          </a:prstGeom>
          <a:solidFill>
            <a:srgbClr val="F5A71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C44D757F-6B32-6D66-7407-B1B8043BD977}"/>
              </a:ext>
            </a:extLst>
          </p:cNvPr>
          <p:cNvSpPr/>
          <p:nvPr/>
        </p:nvSpPr>
        <p:spPr>
          <a:xfrm>
            <a:off x="1384569" y="3004121"/>
            <a:ext cx="5778229" cy="1436426"/>
          </a:xfrm>
          <a:prstGeom prst="roundRect">
            <a:avLst>
              <a:gd name="adj" fmla="val 1448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76DBD8-E92F-B693-4A0A-2C95655BB9B6}"/>
              </a:ext>
            </a:extLst>
          </p:cNvPr>
          <p:cNvSpPr/>
          <p:nvPr/>
        </p:nvSpPr>
        <p:spPr>
          <a:xfrm>
            <a:off x="1714770" y="3004121"/>
            <a:ext cx="501787" cy="1436426"/>
          </a:xfrm>
          <a:prstGeom prst="rect">
            <a:avLst/>
          </a:prstGeom>
          <a:solidFill>
            <a:srgbClr val="0A959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51E23882-9E2A-1C03-CA70-3B17828ED532}"/>
              </a:ext>
            </a:extLst>
          </p:cNvPr>
          <p:cNvSpPr/>
          <p:nvPr/>
        </p:nvSpPr>
        <p:spPr>
          <a:xfrm>
            <a:off x="1430322" y="4752488"/>
            <a:ext cx="5732477" cy="1436426"/>
          </a:xfrm>
          <a:prstGeom prst="roundRect">
            <a:avLst>
              <a:gd name="adj" fmla="val 1448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35E4E7-E6D1-E5FD-4771-27F68D80CA14}"/>
              </a:ext>
            </a:extLst>
          </p:cNvPr>
          <p:cNvSpPr/>
          <p:nvPr/>
        </p:nvSpPr>
        <p:spPr>
          <a:xfrm>
            <a:off x="1714770" y="4752488"/>
            <a:ext cx="501787" cy="1436426"/>
          </a:xfrm>
          <a:prstGeom prst="rect">
            <a:avLst/>
          </a:prstGeom>
          <a:solidFill>
            <a:srgbClr val="1F2F3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96AFF0-2723-EA37-AD78-736510FEB104}"/>
              </a:ext>
            </a:extLst>
          </p:cNvPr>
          <p:cNvSpPr txBox="1">
            <a:spLocks/>
          </p:cNvSpPr>
          <p:nvPr/>
        </p:nvSpPr>
        <p:spPr>
          <a:xfrm>
            <a:off x="2281976" y="4768978"/>
            <a:ext cx="4671273" cy="135374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en-US" sz="18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Only Nationwide Scheduled LTL Network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18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360 Weekly Network Departures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18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59 Distribution Centers in North America</a:t>
            </a:r>
          </a:p>
          <a:p>
            <a:pPr marL="0" indent="0" algn="just">
              <a:lnSpc>
                <a:spcPct val="125000"/>
              </a:lnSpc>
              <a:buNone/>
            </a:pPr>
            <a:endParaRPr lang="en-US" sz="1100" b="0" i="0" dirty="0"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A3B579-57EF-2922-4526-60267520E275}"/>
              </a:ext>
            </a:extLst>
          </p:cNvPr>
          <p:cNvSpPr/>
          <p:nvPr/>
        </p:nvSpPr>
        <p:spPr>
          <a:xfrm>
            <a:off x="697424" y="1858527"/>
            <a:ext cx="228600" cy="228600"/>
          </a:xfrm>
          <a:prstGeom prst="ellipse">
            <a:avLst/>
          </a:prstGeom>
          <a:solidFill>
            <a:srgbClr val="F5A71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6401DD2-560D-B140-6415-594CE0203C16}"/>
              </a:ext>
            </a:extLst>
          </p:cNvPr>
          <p:cNvSpPr/>
          <p:nvPr/>
        </p:nvSpPr>
        <p:spPr>
          <a:xfrm>
            <a:off x="690589" y="3622056"/>
            <a:ext cx="228600" cy="228600"/>
          </a:xfrm>
          <a:prstGeom prst="ellipse">
            <a:avLst/>
          </a:prstGeom>
          <a:solidFill>
            <a:srgbClr val="0A959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F48F65B-4B56-972D-43E3-E394D2E8CD9A}"/>
              </a:ext>
            </a:extLst>
          </p:cNvPr>
          <p:cNvSpPr/>
          <p:nvPr/>
        </p:nvSpPr>
        <p:spPr>
          <a:xfrm>
            <a:off x="697424" y="5385586"/>
            <a:ext cx="228600" cy="228600"/>
          </a:xfrm>
          <a:prstGeom prst="ellipse">
            <a:avLst/>
          </a:prstGeom>
          <a:solidFill>
            <a:srgbClr val="1F2F3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1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0503032E-9810-FA9E-F077-DFF4348FB02E}"/>
              </a:ext>
            </a:extLst>
          </p:cNvPr>
          <p:cNvSpPr txBox="1">
            <a:spLocks/>
          </p:cNvSpPr>
          <p:nvPr/>
        </p:nvSpPr>
        <p:spPr>
          <a:xfrm>
            <a:off x="2374881" y="1218978"/>
            <a:ext cx="2817602" cy="13832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White Glove Service</a:t>
            </a:r>
            <a:endParaRPr lang="en-US" sz="2000" b="1" dirty="0">
              <a:solidFill>
                <a:srgbClr val="1E2F38"/>
              </a:solidFill>
              <a:latin typeface="Arial"/>
              <a:cs typeface="Arial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High Value Products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High Touch Cargo  </a:t>
            </a:r>
            <a:endParaRPr lang="en-US" sz="1200" b="0" i="0" dirty="0"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9D6ABB1E-DE34-AC73-FEE0-0B6D5BC31C0A}"/>
              </a:ext>
            </a:extLst>
          </p:cNvPr>
          <p:cNvSpPr txBox="1">
            <a:spLocks/>
          </p:cNvSpPr>
          <p:nvPr/>
        </p:nvSpPr>
        <p:spPr>
          <a:xfrm>
            <a:off x="2363531" y="2459749"/>
            <a:ext cx="4799267" cy="206870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None/>
            </a:pPr>
            <a:endParaRPr lang="en-US" sz="2000" b="1" dirty="0">
              <a:solidFill>
                <a:srgbClr val="1E2F38"/>
              </a:solidFill>
              <a:latin typeface="Arial"/>
              <a:ea typeface="Open Sans"/>
              <a:cs typeface="Open Sans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Full Service Padded Van TL Fleet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BWTL for Customer Load/Unload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E2F38"/>
                </a:solidFill>
                <a:latin typeface="Arial"/>
                <a:ea typeface="Open Sans"/>
                <a:cs typeface="Open Sans"/>
              </a:rPr>
              <a:t>Liftgate &amp; Non-Liftgate 53 ft. trailers  </a:t>
            </a:r>
          </a:p>
          <a:p>
            <a:pPr marL="0" indent="0" algn="just">
              <a:lnSpc>
                <a:spcPct val="125000"/>
              </a:lnSpc>
              <a:buNone/>
            </a:pPr>
            <a:endParaRPr lang="en-US" sz="1200" b="0" i="0" dirty="0"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3707DC8-0324-56B8-8149-6BC422EDDF91}"/>
              </a:ext>
            </a:extLst>
          </p:cNvPr>
          <p:cNvSpPr txBox="1">
            <a:spLocks/>
          </p:cNvSpPr>
          <p:nvPr/>
        </p:nvSpPr>
        <p:spPr>
          <a:xfrm>
            <a:off x="7746316" y="1064002"/>
            <a:ext cx="4988259" cy="615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i="1" dirty="0">
                <a:solidFill>
                  <a:srgbClr val="1E2F38"/>
                </a:solidFill>
                <a:latin typeface="Arial"/>
                <a:cs typeface="Arial"/>
              </a:rPr>
              <a:t>We’ve got you covered!</a:t>
            </a:r>
            <a:r>
              <a:rPr lang="en-US" sz="2400" b="1" dirty="0">
                <a:solidFill>
                  <a:srgbClr val="1E2F38"/>
                </a:solidFill>
                <a:latin typeface="Arial"/>
                <a:cs typeface="Arial"/>
              </a:rPr>
              <a:t> </a:t>
            </a:r>
          </a:p>
        </p:txBody>
      </p:sp>
      <p:pic>
        <p:nvPicPr>
          <p:cNvPr id="16" name="Picture 2" descr="A picture containing person&#10;&#10;Description automatically generated">
            <a:extLst>
              <a:ext uri="{FF2B5EF4-FFF2-40B4-BE49-F238E27FC236}">
                <a16:creationId xmlns:a16="http://schemas.microsoft.com/office/drawing/2014/main" id="{5633A744-AAEC-3D75-01A4-ECBC5AB6B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3571" y="2569194"/>
            <a:ext cx="2279585" cy="227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 picture containing building, ladder, wall, steel&#10;&#10;Description automatically generated">
            <a:extLst>
              <a:ext uri="{FF2B5EF4-FFF2-40B4-BE49-F238E27FC236}">
                <a16:creationId xmlns:a16="http://schemas.microsoft.com/office/drawing/2014/main" id="{5E5865B2-9A27-C03C-EA46-3056DCC70B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3689" y="1962563"/>
            <a:ext cx="3340539" cy="399732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DE4B33-F4D1-4D5B-397D-5D544582C3E1}"/>
              </a:ext>
            </a:extLst>
          </p:cNvPr>
          <p:cNvSpPr/>
          <p:nvPr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B55F254-29BA-AE06-3357-FFBAF890DE0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48D7E75E-0DE8-35C0-EB7A-2CDEFDCAFDB2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19089-748A-624D-1022-2F716DB3D5EF}"/>
              </a:ext>
            </a:extLst>
          </p:cNvPr>
          <p:cNvSpPr txBox="1">
            <a:spLocks/>
          </p:cNvSpPr>
          <p:nvPr/>
        </p:nvSpPr>
        <p:spPr>
          <a:xfrm>
            <a:off x="158837" y="-244554"/>
            <a:ext cx="10685786" cy="1576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Complex Transportation</a:t>
            </a:r>
            <a:endParaRPr lang="en-US" b="1" dirty="0">
              <a:solidFill>
                <a:srgbClr val="EDAB05"/>
              </a:solidFill>
              <a:latin typeface="Arial Black" panose="020B0A04020102020204" pitchFamily="34" charset="0"/>
              <a:cs typeface="Arial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80520D-6ADF-8C30-15BF-4E6D729DE7D0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154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AD23DE-E1A2-FF83-4C8C-64EFDC4EA080}"/>
              </a:ext>
            </a:extLst>
          </p:cNvPr>
          <p:cNvGrpSpPr/>
          <p:nvPr/>
        </p:nvGrpSpPr>
        <p:grpSpPr>
          <a:xfrm>
            <a:off x="8883197" y="1454588"/>
            <a:ext cx="1100137" cy="3018209"/>
            <a:chOff x="7152377" y="1924016"/>
            <a:chExt cx="1100137" cy="3018209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1DF78182-2107-BE09-F087-C2FD1B2A14BE}"/>
                </a:ext>
              </a:extLst>
            </p:cNvPr>
            <p:cNvSpPr/>
            <p:nvPr/>
          </p:nvSpPr>
          <p:spPr>
            <a:xfrm>
              <a:off x="7152377" y="1924016"/>
              <a:ext cx="1100137" cy="1085849"/>
            </a:xfrm>
            <a:prstGeom prst="flowChartConnector">
              <a:avLst/>
            </a:prstGeom>
            <a:solidFill>
              <a:srgbClr val="0A9594"/>
            </a:solidFill>
            <a:ln>
              <a:solidFill>
                <a:srgbClr val="0A959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82">
              <a:extLst>
                <a:ext uri="{FF2B5EF4-FFF2-40B4-BE49-F238E27FC236}">
                  <a16:creationId xmlns:a16="http://schemas.microsoft.com/office/drawing/2014/main" id="{F4666D00-17B5-8156-C2CE-0FAFFACDA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356956" y="2172818"/>
              <a:ext cx="791245" cy="708498"/>
            </a:xfrm>
            <a:prstGeom prst="rect">
              <a:avLst/>
            </a:prstGeom>
          </p:spPr>
        </p:pic>
        <p:pic>
          <p:nvPicPr>
            <p:cNvPr id="14" name="Graphic 2">
              <a:extLst>
                <a:ext uri="{FF2B5EF4-FFF2-40B4-BE49-F238E27FC236}">
                  <a16:creationId xmlns:a16="http://schemas.microsoft.com/office/drawing/2014/main" id="{E6CB8F65-4027-75B7-6D0F-FBE6BD3AD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95812" y="4198000"/>
              <a:ext cx="697345" cy="74422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D86DB77-0A27-D3C6-4609-16E9F756EB07}"/>
              </a:ext>
            </a:extLst>
          </p:cNvPr>
          <p:cNvGrpSpPr/>
          <p:nvPr/>
        </p:nvGrpSpPr>
        <p:grpSpPr>
          <a:xfrm>
            <a:off x="7671837" y="2659853"/>
            <a:ext cx="3994777" cy="2833481"/>
            <a:chOff x="7984987" y="2440647"/>
            <a:chExt cx="3994777" cy="283348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3CD548-095E-F1A2-214B-6CB4ED8B17F2}"/>
                </a:ext>
              </a:extLst>
            </p:cNvPr>
            <p:cNvSpPr txBox="1"/>
            <p:nvPr/>
          </p:nvSpPr>
          <p:spPr>
            <a:xfrm>
              <a:off x="7984988" y="3098712"/>
              <a:ext cx="3873554" cy="4930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>
                  <a:solidFill>
                    <a:srgbClr val="F5A71E"/>
                  </a:solidFill>
                  <a:latin typeface="Arial"/>
                  <a:cs typeface="Arial"/>
                </a:rPr>
                <a:t>360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DE5347C-9E62-07E5-EC08-FD13258C388D}"/>
                </a:ext>
              </a:extLst>
            </p:cNvPr>
            <p:cNvSpPr txBox="1"/>
            <p:nvPr/>
          </p:nvSpPr>
          <p:spPr>
            <a:xfrm>
              <a:off x="8039885" y="2440647"/>
              <a:ext cx="69685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 dirty="0">
                  <a:solidFill>
                    <a:srgbClr val="F5A71E"/>
                  </a:solidFill>
                  <a:latin typeface="Arial"/>
                  <a:cs typeface="Arial"/>
                </a:rPr>
                <a:t>59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7578031-0638-482B-A0FC-9DB0752CBDD9}"/>
                </a:ext>
              </a:extLst>
            </p:cNvPr>
            <p:cNvSpPr txBox="1"/>
            <p:nvPr/>
          </p:nvSpPr>
          <p:spPr>
            <a:xfrm>
              <a:off x="7984988" y="3843983"/>
              <a:ext cx="16423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 dirty="0">
                  <a:solidFill>
                    <a:srgbClr val="F5A71E"/>
                  </a:solidFill>
                  <a:latin typeface="Arial"/>
                  <a:cs typeface="Arial"/>
                </a:rPr>
                <a:t>3.1M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6116598-2C78-44AC-3EF5-20F0DC426245}"/>
                </a:ext>
              </a:extLst>
            </p:cNvPr>
            <p:cNvSpPr txBox="1"/>
            <p:nvPr/>
          </p:nvSpPr>
          <p:spPr>
            <a:xfrm>
              <a:off x="8023220" y="3418282"/>
              <a:ext cx="3956544" cy="36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rgbClr val="1E30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WEEKLY SCHEDULED DEPARTURES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9B46F3E-D206-8040-1A00-476C11903B82}"/>
                </a:ext>
              </a:extLst>
            </p:cNvPr>
            <p:cNvSpPr txBox="1"/>
            <p:nvPr/>
          </p:nvSpPr>
          <p:spPr>
            <a:xfrm>
              <a:off x="8039885" y="2742286"/>
              <a:ext cx="2898134" cy="3615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b="1">
                  <a:solidFill>
                    <a:srgbClr val="1E3039"/>
                  </a:solidFill>
                  <a:latin typeface="Arial"/>
                  <a:cs typeface="Arial"/>
                </a:rPr>
                <a:t>DISTRIBUTION CENTERS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E7A6C96-B173-4628-47A9-30601D110972}"/>
                </a:ext>
              </a:extLst>
            </p:cNvPr>
            <p:cNvSpPr txBox="1"/>
            <p:nvPr/>
          </p:nvSpPr>
          <p:spPr>
            <a:xfrm>
              <a:off x="7984987" y="4190303"/>
              <a:ext cx="3760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1E30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FLEXIBLE WAREHOUSE SPACE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9CBB619-E373-8935-9874-9C8499FBC747}"/>
                </a:ext>
              </a:extLst>
            </p:cNvPr>
            <p:cNvSpPr txBox="1"/>
            <p:nvPr/>
          </p:nvSpPr>
          <p:spPr>
            <a:xfrm>
              <a:off x="7984988" y="4589254"/>
              <a:ext cx="1642344" cy="4930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b="1">
                  <a:solidFill>
                    <a:srgbClr val="F5A71E"/>
                  </a:solidFill>
                  <a:latin typeface="Arial"/>
                  <a:cs typeface="Arial"/>
                </a:rPr>
                <a:t>100%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8B41C6-7300-3B18-3011-77D72231ABF1}"/>
                </a:ext>
              </a:extLst>
            </p:cNvPr>
            <p:cNvSpPr txBox="1"/>
            <p:nvPr/>
          </p:nvSpPr>
          <p:spPr>
            <a:xfrm>
              <a:off x="7984987" y="4935574"/>
              <a:ext cx="3760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1E30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REAL TIME VISIBLITY</a:t>
              </a: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FB5CF2C2-B42D-9F07-7D9C-F2D4C8F7E75B}"/>
              </a:ext>
            </a:extLst>
          </p:cNvPr>
          <p:cNvSpPr txBox="1">
            <a:spLocks/>
          </p:cNvSpPr>
          <p:nvPr/>
        </p:nvSpPr>
        <p:spPr>
          <a:xfrm>
            <a:off x="481939" y="139494"/>
            <a:ext cx="11301565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F5A71E"/>
                </a:solidFill>
                <a:latin typeface="Arial Black" panose="020B0A04020102020204" pitchFamily="34" charset="0"/>
              </a:rPr>
              <a:t>Operating a </a:t>
            </a:r>
            <a:r>
              <a:rPr lang="en-US" sz="4000" u="sng" dirty="0">
                <a:solidFill>
                  <a:srgbClr val="F5A71E"/>
                </a:solidFill>
                <a:latin typeface="Arial Black" panose="020B0A04020102020204" pitchFamily="34" charset="0"/>
              </a:rPr>
              <a:t>scheduled</a:t>
            </a:r>
            <a:r>
              <a:rPr lang="en-US" sz="4000" dirty="0">
                <a:solidFill>
                  <a:srgbClr val="F5A71E"/>
                </a:solidFill>
                <a:latin typeface="Arial Black" panose="020B0A04020102020204" pitchFamily="34" charset="0"/>
              </a:rPr>
              <a:t> service network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EB54B7-0BCA-D2F6-F273-E9E39AD8FD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412" y="5516379"/>
            <a:ext cx="2619375" cy="409575"/>
          </a:xfrm>
          <a:prstGeom prst="rect">
            <a:avLst/>
          </a:prstGeom>
        </p:spPr>
      </p:pic>
      <p:pic>
        <p:nvPicPr>
          <p:cNvPr id="28" name="Picture 27" descr="A map of the united states&#10;&#10;Description automatically generated">
            <a:extLst>
              <a:ext uri="{FF2B5EF4-FFF2-40B4-BE49-F238E27FC236}">
                <a16:creationId xmlns:a16="http://schemas.microsoft.com/office/drawing/2014/main" id="{1C45C2F6-F9DA-53FA-4D18-69A6E073BC1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519" y="1629498"/>
            <a:ext cx="6607263" cy="41981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76CEED-0E5B-D302-39DA-74C48AFE57B3}"/>
              </a:ext>
            </a:extLst>
          </p:cNvPr>
          <p:cNvSpPr txBox="1"/>
          <p:nvPr/>
        </p:nvSpPr>
        <p:spPr>
          <a:xfrm>
            <a:off x="1" y="6772202"/>
            <a:ext cx="12192000" cy="85798"/>
          </a:xfrm>
          <a:prstGeom prst="rect">
            <a:avLst/>
          </a:prstGeom>
          <a:solidFill>
            <a:srgbClr val="F5B005"/>
          </a:solidFill>
        </p:spPr>
        <p:txBody>
          <a:bodyPr wrap="square" rtlCol="0">
            <a:spAutoFit/>
          </a:bodyPr>
          <a:lstStyle/>
          <a:p>
            <a:pPr defTabSz="914422"/>
            <a:endParaRPr lang="en-US" sz="1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62E62B-2A43-3D6A-6E60-35692283AF8C}"/>
              </a:ext>
            </a:extLst>
          </p:cNvPr>
          <p:cNvSpPr/>
          <p:nvPr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2BFF0F7A-C77B-25DC-87D3-2EE4A96C6FD7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21D428-AE34-9BBB-6C71-3353D58BD4C8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879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276AA9E-76CC-D168-DCE5-5444DC1267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3046" y="6553905"/>
            <a:ext cx="2743200" cy="267000"/>
          </a:xfrm>
        </p:spPr>
        <p:txBody>
          <a:bodyPr/>
          <a:lstStyle/>
          <a:p>
            <a:r>
              <a:rPr lang="en-US" sz="1400" dirty="0"/>
              <a:t>Specialized Solutions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FFE890-D4A4-C039-1F7C-E1336B8E9123}"/>
              </a:ext>
            </a:extLst>
          </p:cNvPr>
          <p:cNvSpPr txBox="1">
            <a:spLocks/>
          </p:cNvSpPr>
          <p:nvPr/>
        </p:nvSpPr>
        <p:spPr>
          <a:xfrm>
            <a:off x="333246" y="112123"/>
            <a:ext cx="1169830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Supply Chain Solutions</a:t>
            </a:r>
          </a:p>
        </p:txBody>
      </p:sp>
      <p:sp>
        <p:nvSpPr>
          <p:cNvPr id="5" name="Text Placeholder 124">
            <a:extLst>
              <a:ext uri="{FF2B5EF4-FFF2-40B4-BE49-F238E27FC236}">
                <a16:creationId xmlns:a16="http://schemas.microsoft.com/office/drawing/2014/main" id="{249AC0DE-1DFF-092C-EE57-89CEAD39D02B}"/>
              </a:ext>
            </a:extLst>
          </p:cNvPr>
          <p:cNvSpPr txBox="1">
            <a:spLocks/>
          </p:cNvSpPr>
          <p:nvPr/>
        </p:nvSpPr>
        <p:spPr>
          <a:xfrm>
            <a:off x="859223" y="774989"/>
            <a:ext cx="9017504" cy="457200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providing </a:t>
            </a:r>
            <a:r>
              <a:rPr lang="en-US" sz="2400" dirty="0">
                <a:solidFill>
                  <a:srgbClr val="1693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aggregation</a:t>
            </a:r>
            <a:r>
              <a:rPr lang="en-US" sz="2400" dirty="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distribution with just in time delivery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0A95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3C2938C-57F8-6FAE-924C-7B92371EC6D3}"/>
              </a:ext>
            </a:extLst>
          </p:cNvPr>
          <p:cNvGrpSpPr>
            <a:grpSpLocks noChangeAspect="1"/>
          </p:cNvGrpSpPr>
          <p:nvPr/>
        </p:nvGrpSpPr>
        <p:grpSpPr>
          <a:xfrm>
            <a:off x="1442407" y="1708044"/>
            <a:ext cx="9275181" cy="4271535"/>
            <a:chOff x="135631" y="1467152"/>
            <a:chExt cx="8715508" cy="401378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B8BEBE2-9090-7951-32F0-06BBBA9EC18D}"/>
                </a:ext>
              </a:extLst>
            </p:cNvPr>
            <p:cNvGrpSpPr/>
            <p:nvPr/>
          </p:nvGrpSpPr>
          <p:grpSpPr>
            <a:xfrm>
              <a:off x="135631" y="1509572"/>
              <a:ext cx="3872252" cy="3971366"/>
              <a:chOff x="1220181" y="2785035"/>
              <a:chExt cx="2738040" cy="2808122"/>
            </a:xfrm>
          </p:grpSpPr>
          <p:sp>
            <p:nvSpPr>
              <p:cNvPr id="22" name="Block Arc 21">
                <a:extLst>
                  <a:ext uri="{FF2B5EF4-FFF2-40B4-BE49-F238E27FC236}">
                    <a16:creationId xmlns:a16="http://schemas.microsoft.com/office/drawing/2014/main" id="{0586DA53-74FD-26C9-4356-C09B3B129B70}"/>
                  </a:ext>
                </a:extLst>
              </p:cNvPr>
              <p:cNvSpPr/>
              <p:nvPr/>
            </p:nvSpPr>
            <p:spPr>
              <a:xfrm>
                <a:off x="1220181" y="2843980"/>
                <a:ext cx="2690232" cy="2690232"/>
              </a:xfrm>
              <a:prstGeom prst="blockArc">
                <a:avLst>
                  <a:gd name="adj1" fmla="val 16357176"/>
                  <a:gd name="adj2" fmla="val 5267745"/>
                  <a:gd name="adj3" fmla="val 1417"/>
                </a:avLst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523E2A6C-0732-D5AC-A9F5-DA4766CEF7B8}"/>
                  </a:ext>
                </a:extLst>
              </p:cNvPr>
              <p:cNvSpPr/>
              <p:nvPr/>
            </p:nvSpPr>
            <p:spPr>
              <a:xfrm>
                <a:off x="3107764" y="2940424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44AF61C-4B72-79C4-A7D2-496D4BAADA52}"/>
                  </a:ext>
                </a:extLst>
              </p:cNvPr>
              <p:cNvSpPr/>
              <p:nvPr/>
            </p:nvSpPr>
            <p:spPr>
              <a:xfrm>
                <a:off x="3587683" y="3388453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80D8983-CDC2-8AED-3D66-E51C7A69675D}"/>
                  </a:ext>
                </a:extLst>
              </p:cNvPr>
              <p:cNvSpPr/>
              <p:nvPr/>
            </p:nvSpPr>
            <p:spPr>
              <a:xfrm>
                <a:off x="3796856" y="3991033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AB73B9A-E04C-B3EB-4DAB-CDDE6EBD8A11}"/>
                  </a:ext>
                </a:extLst>
              </p:cNvPr>
              <p:cNvSpPr/>
              <p:nvPr/>
            </p:nvSpPr>
            <p:spPr>
              <a:xfrm>
                <a:off x="3717971" y="4589305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89E4863-B952-6A43-C6F0-305FD9172222}"/>
                  </a:ext>
                </a:extLst>
              </p:cNvPr>
              <p:cNvSpPr/>
              <p:nvPr/>
            </p:nvSpPr>
            <p:spPr>
              <a:xfrm>
                <a:off x="3321728" y="5143448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CF8181C0-5049-8A09-6623-0042A2828381}"/>
                  </a:ext>
                </a:extLst>
              </p:cNvPr>
              <p:cNvSpPr/>
              <p:nvPr/>
            </p:nvSpPr>
            <p:spPr>
              <a:xfrm>
                <a:off x="2560754" y="5431792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8552631-637F-5EC0-DA32-198F66DC9D9D}"/>
                  </a:ext>
                </a:extLst>
              </p:cNvPr>
              <p:cNvSpPr/>
              <p:nvPr/>
            </p:nvSpPr>
            <p:spPr>
              <a:xfrm>
                <a:off x="2560836" y="2785035"/>
                <a:ext cx="161365" cy="161365"/>
              </a:xfrm>
              <a:prstGeom prst="ellipse">
                <a:avLst/>
              </a:prstGeom>
              <a:solidFill>
                <a:srgbClr val="F5B00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ACFDD24-7735-AE64-FA36-53178D45EBEF}"/>
                </a:ext>
              </a:extLst>
            </p:cNvPr>
            <p:cNvCxnSpPr/>
            <p:nvPr/>
          </p:nvCxnSpPr>
          <p:spPr>
            <a:xfrm>
              <a:off x="3221832" y="1803675"/>
              <a:ext cx="937061" cy="0"/>
            </a:xfrm>
            <a:prstGeom prst="line">
              <a:avLst/>
            </a:prstGeom>
            <a:noFill/>
            <a:ln w="28575" cap="flat" cmpd="sng" algn="ctr">
              <a:solidFill>
                <a:srgbClr val="F5B00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9" name="9 Rectángulo">
              <a:extLst>
                <a:ext uri="{FF2B5EF4-FFF2-40B4-BE49-F238E27FC236}">
                  <a16:creationId xmlns:a16="http://schemas.microsoft.com/office/drawing/2014/main" id="{A0CD6E2B-6164-BD22-DE80-BE47CF2E8BA7}"/>
                </a:ext>
              </a:extLst>
            </p:cNvPr>
            <p:cNvSpPr/>
            <p:nvPr/>
          </p:nvSpPr>
          <p:spPr>
            <a:xfrm>
              <a:off x="4368402" y="1467152"/>
              <a:ext cx="4482737" cy="44131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ERP integration for shipment registration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Staggered production, imports, or pre-buys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84C8FC5-F520-D0AA-A9D8-264089767A89}"/>
                </a:ext>
              </a:extLst>
            </p:cNvPr>
            <p:cNvCxnSpPr/>
            <p:nvPr/>
          </p:nvCxnSpPr>
          <p:spPr>
            <a:xfrm>
              <a:off x="3824327" y="2479931"/>
              <a:ext cx="917662" cy="0"/>
            </a:xfrm>
            <a:prstGeom prst="line">
              <a:avLst/>
            </a:prstGeom>
            <a:noFill/>
            <a:ln w="28575" cap="flat" cmpd="sng" algn="ctr">
              <a:solidFill>
                <a:srgbClr val="F5B00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1" name="9 Rectángulo">
              <a:extLst>
                <a:ext uri="{FF2B5EF4-FFF2-40B4-BE49-F238E27FC236}">
                  <a16:creationId xmlns:a16="http://schemas.microsoft.com/office/drawing/2014/main" id="{A369BC07-18D7-5BB1-FC2E-A80A5824209D}"/>
                </a:ext>
              </a:extLst>
            </p:cNvPr>
            <p:cNvSpPr/>
            <p:nvPr/>
          </p:nvSpPr>
          <p:spPr>
            <a:xfrm>
              <a:off x="4956181" y="2237106"/>
              <a:ext cx="3649842" cy="67268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/>
              <a:r>
                <a:rPr lang="en-US" sz="1600" b="1" kern="0">
                  <a:solidFill>
                    <a:prstClr val="black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CPM for increased visibility</a:t>
              </a:r>
            </a:p>
            <a:p>
              <a:pPr defTabSz="457200"/>
              <a:r>
                <a:rPr lang="en-US" sz="1200" kern="0">
                  <a:solidFill>
                    <a:prstClr val="black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Real time Warehousing &amp; Inventory Management </a:t>
              </a:r>
            </a:p>
            <a:p>
              <a:pPr defTabSz="457200"/>
              <a:endParaRPr lang="en-US" sz="1600" b="1" kern="0">
                <a:solidFill>
                  <a:prstClr val="black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9B63F43-D7AB-D3E5-4F5D-93DCF8736BF3}"/>
                </a:ext>
              </a:extLst>
            </p:cNvPr>
            <p:cNvCxnSpPr/>
            <p:nvPr/>
          </p:nvCxnSpPr>
          <p:spPr>
            <a:xfrm>
              <a:off x="4160160" y="3324670"/>
              <a:ext cx="899837" cy="0"/>
            </a:xfrm>
            <a:prstGeom prst="line">
              <a:avLst/>
            </a:prstGeom>
            <a:noFill/>
            <a:ln w="28575" cap="flat" cmpd="sng" algn="ctr">
              <a:solidFill>
                <a:srgbClr val="F5B00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3" name="9 Rectángulo">
              <a:extLst>
                <a:ext uri="{FF2B5EF4-FFF2-40B4-BE49-F238E27FC236}">
                  <a16:creationId xmlns:a16="http://schemas.microsoft.com/office/drawing/2014/main" id="{414123A0-C3CE-E50C-6B91-6B1218AC1F96}"/>
                </a:ext>
              </a:extLst>
            </p:cNvPr>
            <p:cNvSpPr/>
            <p:nvPr/>
          </p:nvSpPr>
          <p:spPr>
            <a:xfrm>
              <a:off x="5255246" y="2995815"/>
              <a:ext cx="3454970" cy="61484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Warehouse Integration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Leveraging nationwide footprint to assure minimal transit to project site &amp; full visibility 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3DA320E-E3EC-6CE4-D95D-60DA62140527}"/>
                </a:ext>
              </a:extLst>
            </p:cNvPr>
            <p:cNvCxnSpPr/>
            <p:nvPr/>
          </p:nvCxnSpPr>
          <p:spPr>
            <a:xfrm>
              <a:off x="3990073" y="4198700"/>
              <a:ext cx="804925" cy="0"/>
            </a:xfrm>
            <a:prstGeom prst="line">
              <a:avLst/>
            </a:prstGeom>
            <a:noFill/>
            <a:ln w="28575" cap="flat" cmpd="sng" algn="ctr">
              <a:solidFill>
                <a:srgbClr val="F5B00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5" name="9 Rectángulo">
              <a:extLst>
                <a:ext uri="{FF2B5EF4-FFF2-40B4-BE49-F238E27FC236}">
                  <a16:creationId xmlns:a16="http://schemas.microsoft.com/office/drawing/2014/main" id="{D41D2809-992F-6361-B34D-BB40142EFEFF}"/>
                </a:ext>
              </a:extLst>
            </p:cNvPr>
            <p:cNvSpPr/>
            <p:nvPr/>
          </p:nvSpPr>
          <p:spPr>
            <a:xfrm>
              <a:off x="4956181" y="3982036"/>
              <a:ext cx="3327475" cy="61484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Timed Final Mile Delivery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>
                  <a:solidFill>
                    <a:prstClr val="black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Just in time execution </a:t>
              </a:r>
              <a:endParaRPr kumimoji="0" lang="en-US" sz="1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858B184-0621-ECA2-58CD-770DD0D9F419}"/>
                </a:ext>
              </a:extLst>
            </p:cNvPr>
            <p:cNvCxnSpPr/>
            <p:nvPr/>
          </p:nvCxnSpPr>
          <p:spPr>
            <a:xfrm>
              <a:off x="3470870" y="4975891"/>
              <a:ext cx="939815" cy="0"/>
            </a:xfrm>
            <a:prstGeom prst="line">
              <a:avLst/>
            </a:prstGeom>
            <a:noFill/>
            <a:ln w="28575" cap="flat" cmpd="sng" algn="ctr">
              <a:solidFill>
                <a:srgbClr val="F5B00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7" name="9 Rectángulo">
              <a:extLst>
                <a:ext uri="{FF2B5EF4-FFF2-40B4-BE49-F238E27FC236}">
                  <a16:creationId xmlns:a16="http://schemas.microsoft.com/office/drawing/2014/main" id="{53EFBDFA-F915-FA62-A5EE-8B496AE79B59}"/>
                </a:ext>
              </a:extLst>
            </p:cNvPr>
            <p:cNvSpPr/>
            <p:nvPr/>
          </p:nvSpPr>
          <p:spPr>
            <a:xfrm>
              <a:off x="4694355" y="4724797"/>
              <a:ext cx="3192745" cy="44131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Reverse Logistics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>
                  <a:solidFill>
                    <a:prstClr val="black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Return, Recycle, Resell or Dispose </a:t>
              </a:r>
              <a:endParaRPr kumimoji="0" lang="en-US" sz="1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62854A94-005D-16F1-E836-DD06E0C8B4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4493" y="2091841"/>
              <a:ext cx="2020641" cy="2632955"/>
            </a:xfrm>
            <a:custGeom>
              <a:avLst/>
              <a:gdLst>
                <a:gd name="T0" fmla="*/ 196 w 660"/>
                <a:gd name="T1" fmla="*/ 450 h 860"/>
                <a:gd name="T2" fmla="*/ 104 w 660"/>
                <a:gd name="T3" fmla="*/ 450 h 860"/>
                <a:gd name="T4" fmla="*/ 116 w 660"/>
                <a:gd name="T5" fmla="*/ 340 h 860"/>
                <a:gd name="T6" fmla="*/ 208 w 660"/>
                <a:gd name="T7" fmla="*/ 356 h 860"/>
                <a:gd name="T8" fmla="*/ 286 w 660"/>
                <a:gd name="T9" fmla="*/ 310 h 860"/>
                <a:gd name="T10" fmla="*/ 344 w 660"/>
                <a:gd name="T11" fmla="*/ 262 h 860"/>
                <a:gd name="T12" fmla="*/ 300 w 660"/>
                <a:gd name="T13" fmla="*/ 170 h 860"/>
                <a:gd name="T14" fmla="*/ 266 w 660"/>
                <a:gd name="T15" fmla="*/ 144 h 860"/>
                <a:gd name="T16" fmla="*/ 280 w 660"/>
                <a:gd name="T17" fmla="*/ 118 h 860"/>
                <a:gd name="T18" fmla="*/ 230 w 660"/>
                <a:gd name="T19" fmla="*/ 106 h 860"/>
                <a:gd name="T20" fmla="*/ 172 w 660"/>
                <a:gd name="T21" fmla="*/ 32 h 860"/>
                <a:gd name="T22" fmla="*/ 96 w 660"/>
                <a:gd name="T23" fmla="*/ 52 h 860"/>
                <a:gd name="T24" fmla="*/ 112 w 660"/>
                <a:gd name="T25" fmla="*/ 102 h 860"/>
                <a:gd name="T26" fmla="*/ 72 w 660"/>
                <a:gd name="T27" fmla="*/ 152 h 860"/>
                <a:gd name="T28" fmla="*/ 12 w 660"/>
                <a:gd name="T29" fmla="*/ 280 h 860"/>
                <a:gd name="T30" fmla="*/ 112 w 660"/>
                <a:gd name="T31" fmla="*/ 504 h 860"/>
                <a:gd name="T32" fmla="*/ 238 w 660"/>
                <a:gd name="T33" fmla="*/ 268 h 860"/>
                <a:gd name="T34" fmla="*/ 226 w 660"/>
                <a:gd name="T35" fmla="*/ 240 h 860"/>
                <a:gd name="T36" fmla="*/ 374 w 660"/>
                <a:gd name="T37" fmla="*/ 294 h 860"/>
                <a:gd name="T38" fmla="*/ 634 w 660"/>
                <a:gd name="T39" fmla="*/ 290 h 860"/>
                <a:gd name="T40" fmla="*/ 522 w 660"/>
                <a:gd name="T41" fmla="*/ 124 h 860"/>
                <a:gd name="T42" fmla="*/ 520 w 660"/>
                <a:gd name="T43" fmla="*/ 126 h 860"/>
                <a:gd name="T44" fmla="*/ 492 w 660"/>
                <a:gd name="T45" fmla="*/ 128 h 860"/>
                <a:gd name="T46" fmla="*/ 518 w 660"/>
                <a:gd name="T47" fmla="*/ 138 h 860"/>
                <a:gd name="T48" fmla="*/ 572 w 660"/>
                <a:gd name="T49" fmla="*/ 240 h 860"/>
                <a:gd name="T50" fmla="*/ 170 w 660"/>
                <a:gd name="T51" fmla="*/ 32 h 860"/>
                <a:gd name="T52" fmla="*/ 264 w 660"/>
                <a:gd name="T53" fmla="*/ 72 h 860"/>
                <a:gd name="T54" fmla="*/ 256 w 660"/>
                <a:gd name="T55" fmla="*/ 104 h 860"/>
                <a:gd name="T56" fmla="*/ 256 w 660"/>
                <a:gd name="T57" fmla="*/ 106 h 860"/>
                <a:gd name="T58" fmla="*/ 348 w 660"/>
                <a:gd name="T59" fmla="*/ 638 h 860"/>
                <a:gd name="T60" fmla="*/ 224 w 660"/>
                <a:gd name="T61" fmla="*/ 534 h 860"/>
                <a:gd name="T62" fmla="*/ 152 w 660"/>
                <a:gd name="T63" fmla="*/ 568 h 860"/>
                <a:gd name="T64" fmla="*/ 146 w 660"/>
                <a:gd name="T65" fmla="*/ 720 h 860"/>
                <a:gd name="T66" fmla="*/ 82 w 660"/>
                <a:gd name="T67" fmla="*/ 840 h 860"/>
                <a:gd name="T68" fmla="*/ 138 w 660"/>
                <a:gd name="T69" fmla="*/ 840 h 860"/>
                <a:gd name="T70" fmla="*/ 388 w 660"/>
                <a:gd name="T71" fmla="*/ 740 h 860"/>
                <a:gd name="T72" fmla="*/ 222 w 660"/>
                <a:gd name="T73" fmla="*/ 476 h 860"/>
                <a:gd name="T74" fmla="*/ 274 w 660"/>
                <a:gd name="T75" fmla="*/ 150 h 860"/>
                <a:gd name="T76" fmla="*/ 460 w 660"/>
                <a:gd name="T77" fmla="*/ 174 h 860"/>
                <a:gd name="T78" fmla="*/ 564 w 660"/>
                <a:gd name="T79" fmla="*/ 266 h 860"/>
                <a:gd name="T80" fmla="*/ 556 w 660"/>
                <a:gd name="T81" fmla="*/ 250 h 860"/>
                <a:gd name="T82" fmla="*/ 542 w 660"/>
                <a:gd name="T83" fmla="*/ 252 h 860"/>
                <a:gd name="T84" fmla="*/ 362 w 660"/>
                <a:gd name="T85" fmla="*/ 86 h 860"/>
                <a:gd name="T86" fmla="*/ 376 w 660"/>
                <a:gd name="T87" fmla="*/ 142 h 860"/>
                <a:gd name="T88" fmla="*/ 386 w 660"/>
                <a:gd name="T89" fmla="*/ 170 h 860"/>
                <a:gd name="T90" fmla="*/ 434 w 660"/>
                <a:gd name="T91" fmla="*/ 162 h 860"/>
                <a:gd name="T92" fmla="*/ 432 w 660"/>
                <a:gd name="T93" fmla="*/ 136 h 860"/>
                <a:gd name="T94" fmla="*/ 400 w 660"/>
                <a:gd name="T95" fmla="*/ 90 h 860"/>
                <a:gd name="T96" fmla="*/ 652 w 660"/>
                <a:gd name="T97" fmla="*/ 362 h 860"/>
                <a:gd name="T98" fmla="*/ 596 w 660"/>
                <a:gd name="T99" fmla="*/ 430 h 860"/>
                <a:gd name="T100" fmla="*/ 642 w 660"/>
                <a:gd name="T101" fmla="*/ 566 h 860"/>
                <a:gd name="T102" fmla="*/ 178 w 660"/>
                <a:gd name="T103" fmla="*/ 14 h 860"/>
                <a:gd name="T104" fmla="*/ 256 w 660"/>
                <a:gd name="T105" fmla="*/ 2 h 860"/>
                <a:gd name="T106" fmla="*/ 306 w 660"/>
                <a:gd name="T107" fmla="*/ 82 h 860"/>
                <a:gd name="T108" fmla="*/ 338 w 660"/>
                <a:gd name="T109" fmla="*/ 90 h 860"/>
                <a:gd name="T110" fmla="*/ 336 w 660"/>
                <a:gd name="T111" fmla="*/ 82 h 860"/>
                <a:gd name="T112" fmla="*/ 296 w 660"/>
                <a:gd name="T113" fmla="*/ 76 h 860"/>
                <a:gd name="T114" fmla="*/ 376 w 660"/>
                <a:gd name="T115" fmla="*/ 264 h 860"/>
                <a:gd name="T116" fmla="*/ 334 w 660"/>
                <a:gd name="T117" fmla="*/ 128 h 860"/>
                <a:gd name="T118" fmla="*/ 318 w 660"/>
                <a:gd name="T119" fmla="*/ 136 h 860"/>
                <a:gd name="T120" fmla="*/ 358 w 660"/>
                <a:gd name="T121" fmla="*/ 160 h 860"/>
                <a:gd name="T122" fmla="*/ 322 w 660"/>
                <a:gd name="T123" fmla="*/ 11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0" h="860">
                  <a:moveTo>
                    <a:pt x="212" y="460"/>
                  </a:moveTo>
                  <a:lnTo>
                    <a:pt x="212" y="460"/>
                  </a:lnTo>
                  <a:lnTo>
                    <a:pt x="212" y="460"/>
                  </a:lnTo>
                  <a:lnTo>
                    <a:pt x="212" y="460"/>
                  </a:lnTo>
                  <a:lnTo>
                    <a:pt x="214" y="460"/>
                  </a:lnTo>
                  <a:lnTo>
                    <a:pt x="214" y="460"/>
                  </a:lnTo>
                  <a:lnTo>
                    <a:pt x="214" y="458"/>
                  </a:lnTo>
                  <a:lnTo>
                    <a:pt x="210" y="454"/>
                  </a:lnTo>
                  <a:lnTo>
                    <a:pt x="204" y="446"/>
                  </a:lnTo>
                  <a:lnTo>
                    <a:pt x="190" y="434"/>
                  </a:lnTo>
                  <a:lnTo>
                    <a:pt x="190" y="434"/>
                  </a:lnTo>
                  <a:lnTo>
                    <a:pt x="182" y="426"/>
                  </a:lnTo>
                  <a:lnTo>
                    <a:pt x="172" y="420"/>
                  </a:lnTo>
                  <a:lnTo>
                    <a:pt x="172" y="420"/>
                  </a:lnTo>
                  <a:lnTo>
                    <a:pt x="166" y="418"/>
                  </a:lnTo>
                  <a:lnTo>
                    <a:pt x="160" y="418"/>
                  </a:lnTo>
                  <a:lnTo>
                    <a:pt x="154" y="418"/>
                  </a:lnTo>
                  <a:lnTo>
                    <a:pt x="148" y="420"/>
                  </a:lnTo>
                  <a:lnTo>
                    <a:pt x="148" y="420"/>
                  </a:lnTo>
                  <a:lnTo>
                    <a:pt x="160" y="422"/>
                  </a:lnTo>
                  <a:lnTo>
                    <a:pt x="160" y="422"/>
                  </a:lnTo>
                  <a:lnTo>
                    <a:pt x="162" y="422"/>
                  </a:lnTo>
                  <a:lnTo>
                    <a:pt x="162" y="422"/>
                  </a:lnTo>
                  <a:lnTo>
                    <a:pt x="166" y="422"/>
                  </a:lnTo>
                  <a:lnTo>
                    <a:pt x="166" y="422"/>
                  </a:lnTo>
                  <a:lnTo>
                    <a:pt x="168" y="424"/>
                  </a:lnTo>
                  <a:lnTo>
                    <a:pt x="168" y="426"/>
                  </a:lnTo>
                  <a:lnTo>
                    <a:pt x="168" y="426"/>
                  </a:lnTo>
                  <a:lnTo>
                    <a:pt x="172" y="430"/>
                  </a:lnTo>
                  <a:lnTo>
                    <a:pt x="176" y="432"/>
                  </a:lnTo>
                  <a:lnTo>
                    <a:pt x="182" y="434"/>
                  </a:lnTo>
                  <a:lnTo>
                    <a:pt x="186" y="438"/>
                  </a:lnTo>
                  <a:lnTo>
                    <a:pt x="186" y="438"/>
                  </a:lnTo>
                  <a:lnTo>
                    <a:pt x="190" y="444"/>
                  </a:lnTo>
                  <a:lnTo>
                    <a:pt x="190" y="444"/>
                  </a:lnTo>
                  <a:lnTo>
                    <a:pt x="190" y="444"/>
                  </a:lnTo>
                  <a:lnTo>
                    <a:pt x="190" y="444"/>
                  </a:lnTo>
                  <a:lnTo>
                    <a:pt x="194" y="448"/>
                  </a:lnTo>
                  <a:lnTo>
                    <a:pt x="194" y="448"/>
                  </a:lnTo>
                  <a:lnTo>
                    <a:pt x="196" y="450"/>
                  </a:lnTo>
                  <a:lnTo>
                    <a:pt x="194" y="452"/>
                  </a:lnTo>
                  <a:lnTo>
                    <a:pt x="194" y="452"/>
                  </a:lnTo>
                  <a:lnTo>
                    <a:pt x="192" y="454"/>
                  </a:lnTo>
                  <a:lnTo>
                    <a:pt x="192" y="454"/>
                  </a:lnTo>
                  <a:lnTo>
                    <a:pt x="194" y="454"/>
                  </a:lnTo>
                  <a:lnTo>
                    <a:pt x="194" y="454"/>
                  </a:lnTo>
                  <a:lnTo>
                    <a:pt x="198" y="458"/>
                  </a:lnTo>
                  <a:lnTo>
                    <a:pt x="202" y="458"/>
                  </a:lnTo>
                  <a:lnTo>
                    <a:pt x="212" y="460"/>
                  </a:lnTo>
                  <a:lnTo>
                    <a:pt x="212" y="460"/>
                  </a:lnTo>
                  <a:close/>
                  <a:moveTo>
                    <a:pt x="140" y="536"/>
                  </a:moveTo>
                  <a:lnTo>
                    <a:pt x="140" y="536"/>
                  </a:lnTo>
                  <a:lnTo>
                    <a:pt x="144" y="532"/>
                  </a:lnTo>
                  <a:lnTo>
                    <a:pt x="146" y="532"/>
                  </a:lnTo>
                  <a:lnTo>
                    <a:pt x="150" y="530"/>
                  </a:lnTo>
                  <a:lnTo>
                    <a:pt x="154" y="528"/>
                  </a:lnTo>
                  <a:lnTo>
                    <a:pt x="154" y="528"/>
                  </a:lnTo>
                  <a:lnTo>
                    <a:pt x="150" y="526"/>
                  </a:lnTo>
                  <a:lnTo>
                    <a:pt x="144" y="524"/>
                  </a:lnTo>
                  <a:lnTo>
                    <a:pt x="132" y="522"/>
                  </a:lnTo>
                  <a:lnTo>
                    <a:pt x="132" y="522"/>
                  </a:lnTo>
                  <a:lnTo>
                    <a:pt x="128" y="518"/>
                  </a:lnTo>
                  <a:lnTo>
                    <a:pt x="126" y="514"/>
                  </a:lnTo>
                  <a:lnTo>
                    <a:pt x="124" y="510"/>
                  </a:lnTo>
                  <a:lnTo>
                    <a:pt x="126" y="504"/>
                  </a:lnTo>
                  <a:lnTo>
                    <a:pt x="130" y="494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136" y="480"/>
                  </a:lnTo>
                  <a:lnTo>
                    <a:pt x="136" y="476"/>
                  </a:lnTo>
                  <a:lnTo>
                    <a:pt x="136" y="472"/>
                  </a:lnTo>
                  <a:lnTo>
                    <a:pt x="134" y="468"/>
                  </a:lnTo>
                  <a:lnTo>
                    <a:pt x="126" y="462"/>
                  </a:lnTo>
                  <a:lnTo>
                    <a:pt x="116" y="458"/>
                  </a:lnTo>
                  <a:lnTo>
                    <a:pt x="116" y="458"/>
                  </a:lnTo>
                  <a:lnTo>
                    <a:pt x="108" y="456"/>
                  </a:lnTo>
                  <a:lnTo>
                    <a:pt x="104" y="454"/>
                  </a:lnTo>
                  <a:lnTo>
                    <a:pt x="104" y="452"/>
                  </a:lnTo>
                  <a:lnTo>
                    <a:pt x="104" y="450"/>
                  </a:lnTo>
                  <a:lnTo>
                    <a:pt x="104" y="450"/>
                  </a:lnTo>
                  <a:lnTo>
                    <a:pt x="110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16" y="436"/>
                  </a:lnTo>
                  <a:lnTo>
                    <a:pt x="118" y="436"/>
                  </a:lnTo>
                  <a:lnTo>
                    <a:pt x="118" y="436"/>
                  </a:lnTo>
                  <a:lnTo>
                    <a:pt x="118" y="436"/>
                  </a:lnTo>
                  <a:lnTo>
                    <a:pt x="124" y="430"/>
                  </a:lnTo>
                  <a:lnTo>
                    <a:pt x="128" y="424"/>
                  </a:lnTo>
                  <a:lnTo>
                    <a:pt x="128" y="424"/>
                  </a:lnTo>
                  <a:lnTo>
                    <a:pt x="130" y="420"/>
                  </a:lnTo>
                  <a:lnTo>
                    <a:pt x="130" y="418"/>
                  </a:lnTo>
                  <a:lnTo>
                    <a:pt x="128" y="416"/>
                  </a:lnTo>
                  <a:lnTo>
                    <a:pt x="124" y="414"/>
                  </a:lnTo>
                  <a:lnTo>
                    <a:pt x="124" y="414"/>
                  </a:lnTo>
                  <a:lnTo>
                    <a:pt x="116" y="412"/>
                  </a:lnTo>
                  <a:lnTo>
                    <a:pt x="110" y="414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96" y="424"/>
                  </a:lnTo>
                  <a:lnTo>
                    <a:pt x="92" y="424"/>
                  </a:lnTo>
                  <a:lnTo>
                    <a:pt x="84" y="422"/>
                  </a:lnTo>
                  <a:lnTo>
                    <a:pt x="74" y="418"/>
                  </a:lnTo>
                  <a:lnTo>
                    <a:pt x="68" y="412"/>
                  </a:lnTo>
                  <a:lnTo>
                    <a:pt x="68" y="412"/>
                  </a:lnTo>
                  <a:lnTo>
                    <a:pt x="66" y="406"/>
                  </a:lnTo>
                  <a:lnTo>
                    <a:pt x="64" y="400"/>
                  </a:lnTo>
                  <a:lnTo>
                    <a:pt x="66" y="386"/>
                  </a:lnTo>
                  <a:lnTo>
                    <a:pt x="70" y="372"/>
                  </a:lnTo>
                  <a:lnTo>
                    <a:pt x="76" y="362"/>
                  </a:lnTo>
                  <a:lnTo>
                    <a:pt x="76" y="362"/>
                  </a:lnTo>
                  <a:lnTo>
                    <a:pt x="88" y="344"/>
                  </a:lnTo>
                  <a:lnTo>
                    <a:pt x="88" y="344"/>
                  </a:lnTo>
                  <a:lnTo>
                    <a:pt x="94" y="342"/>
                  </a:lnTo>
                  <a:lnTo>
                    <a:pt x="100" y="342"/>
                  </a:lnTo>
                  <a:lnTo>
                    <a:pt x="104" y="340"/>
                  </a:lnTo>
                  <a:lnTo>
                    <a:pt x="110" y="338"/>
                  </a:lnTo>
                  <a:lnTo>
                    <a:pt x="110" y="338"/>
                  </a:lnTo>
                  <a:lnTo>
                    <a:pt x="116" y="340"/>
                  </a:lnTo>
                  <a:lnTo>
                    <a:pt x="126" y="344"/>
                  </a:lnTo>
                  <a:lnTo>
                    <a:pt x="140" y="352"/>
                  </a:lnTo>
                  <a:lnTo>
                    <a:pt x="140" y="352"/>
                  </a:lnTo>
                  <a:lnTo>
                    <a:pt x="140" y="356"/>
                  </a:lnTo>
                  <a:lnTo>
                    <a:pt x="142" y="358"/>
                  </a:lnTo>
                  <a:lnTo>
                    <a:pt x="142" y="358"/>
                  </a:lnTo>
                  <a:lnTo>
                    <a:pt x="144" y="356"/>
                  </a:lnTo>
                  <a:lnTo>
                    <a:pt x="142" y="352"/>
                  </a:lnTo>
                  <a:lnTo>
                    <a:pt x="142" y="348"/>
                  </a:lnTo>
                  <a:lnTo>
                    <a:pt x="142" y="348"/>
                  </a:lnTo>
                  <a:lnTo>
                    <a:pt x="150" y="350"/>
                  </a:lnTo>
                  <a:lnTo>
                    <a:pt x="156" y="352"/>
                  </a:lnTo>
                  <a:lnTo>
                    <a:pt x="156" y="352"/>
                  </a:lnTo>
                  <a:lnTo>
                    <a:pt x="156" y="352"/>
                  </a:lnTo>
                  <a:lnTo>
                    <a:pt x="156" y="352"/>
                  </a:lnTo>
                  <a:lnTo>
                    <a:pt x="162" y="354"/>
                  </a:lnTo>
                  <a:lnTo>
                    <a:pt x="164" y="356"/>
                  </a:lnTo>
                  <a:lnTo>
                    <a:pt x="168" y="360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76" y="366"/>
                  </a:lnTo>
                  <a:lnTo>
                    <a:pt x="180" y="370"/>
                  </a:lnTo>
                  <a:lnTo>
                    <a:pt x="182" y="374"/>
                  </a:lnTo>
                  <a:lnTo>
                    <a:pt x="180" y="382"/>
                  </a:lnTo>
                  <a:lnTo>
                    <a:pt x="180" y="382"/>
                  </a:lnTo>
                  <a:lnTo>
                    <a:pt x="180" y="388"/>
                  </a:lnTo>
                  <a:lnTo>
                    <a:pt x="182" y="396"/>
                  </a:lnTo>
                  <a:lnTo>
                    <a:pt x="186" y="404"/>
                  </a:lnTo>
                  <a:lnTo>
                    <a:pt x="186" y="410"/>
                  </a:lnTo>
                  <a:lnTo>
                    <a:pt x="186" y="410"/>
                  </a:lnTo>
                  <a:lnTo>
                    <a:pt x="192" y="396"/>
                  </a:lnTo>
                  <a:lnTo>
                    <a:pt x="194" y="388"/>
                  </a:lnTo>
                  <a:lnTo>
                    <a:pt x="196" y="380"/>
                  </a:lnTo>
                  <a:lnTo>
                    <a:pt x="196" y="380"/>
                  </a:lnTo>
                  <a:lnTo>
                    <a:pt x="196" y="374"/>
                  </a:lnTo>
                  <a:lnTo>
                    <a:pt x="198" y="366"/>
                  </a:lnTo>
                  <a:lnTo>
                    <a:pt x="200" y="360"/>
                  </a:lnTo>
                  <a:lnTo>
                    <a:pt x="204" y="358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26" y="352"/>
                  </a:lnTo>
                  <a:lnTo>
                    <a:pt x="234" y="348"/>
                  </a:lnTo>
                  <a:lnTo>
                    <a:pt x="236" y="346"/>
                  </a:lnTo>
                  <a:lnTo>
                    <a:pt x="238" y="344"/>
                  </a:lnTo>
                  <a:lnTo>
                    <a:pt x="238" y="344"/>
                  </a:lnTo>
                  <a:lnTo>
                    <a:pt x="240" y="344"/>
                  </a:lnTo>
                  <a:lnTo>
                    <a:pt x="242" y="344"/>
                  </a:lnTo>
                  <a:lnTo>
                    <a:pt x="244" y="344"/>
                  </a:lnTo>
                  <a:lnTo>
                    <a:pt x="244" y="342"/>
                  </a:lnTo>
                  <a:lnTo>
                    <a:pt x="244" y="342"/>
                  </a:lnTo>
                  <a:lnTo>
                    <a:pt x="244" y="342"/>
                  </a:lnTo>
                  <a:lnTo>
                    <a:pt x="242" y="340"/>
                  </a:lnTo>
                  <a:lnTo>
                    <a:pt x="242" y="340"/>
                  </a:lnTo>
                  <a:lnTo>
                    <a:pt x="242" y="340"/>
                  </a:lnTo>
                  <a:lnTo>
                    <a:pt x="244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4"/>
                  </a:lnTo>
                  <a:lnTo>
                    <a:pt x="244" y="330"/>
                  </a:lnTo>
                  <a:lnTo>
                    <a:pt x="244" y="330"/>
                  </a:lnTo>
                  <a:lnTo>
                    <a:pt x="244" y="328"/>
                  </a:lnTo>
                  <a:lnTo>
                    <a:pt x="246" y="322"/>
                  </a:lnTo>
                  <a:lnTo>
                    <a:pt x="246" y="322"/>
                  </a:lnTo>
                  <a:lnTo>
                    <a:pt x="252" y="320"/>
                  </a:lnTo>
                  <a:lnTo>
                    <a:pt x="252" y="320"/>
                  </a:lnTo>
                  <a:lnTo>
                    <a:pt x="250" y="330"/>
                  </a:lnTo>
                  <a:lnTo>
                    <a:pt x="250" y="330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72" y="312"/>
                  </a:lnTo>
                  <a:lnTo>
                    <a:pt x="272" y="312"/>
                  </a:lnTo>
                  <a:lnTo>
                    <a:pt x="274" y="312"/>
                  </a:lnTo>
                  <a:lnTo>
                    <a:pt x="278" y="312"/>
                  </a:lnTo>
                  <a:lnTo>
                    <a:pt x="278" y="312"/>
                  </a:lnTo>
                  <a:lnTo>
                    <a:pt x="272" y="312"/>
                  </a:lnTo>
                  <a:lnTo>
                    <a:pt x="272" y="312"/>
                  </a:lnTo>
                  <a:lnTo>
                    <a:pt x="276" y="310"/>
                  </a:lnTo>
                  <a:lnTo>
                    <a:pt x="276" y="310"/>
                  </a:lnTo>
                  <a:lnTo>
                    <a:pt x="286" y="310"/>
                  </a:lnTo>
                  <a:lnTo>
                    <a:pt x="292" y="310"/>
                  </a:lnTo>
                  <a:lnTo>
                    <a:pt x="292" y="310"/>
                  </a:lnTo>
                  <a:lnTo>
                    <a:pt x="288" y="308"/>
                  </a:lnTo>
                  <a:lnTo>
                    <a:pt x="288" y="306"/>
                  </a:lnTo>
                  <a:lnTo>
                    <a:pt x="290" y="302"/>
                  </a:lnTo>
                  <a:lnTo>
                    <a:pt x="292" y="300"/>
                  </a:lnTo>
                  <a:lnTo>
                    <a:pt x="300" y="296"/>
                  </a:lnTo>
                  <a:lnTo>
                    <a:pt x="304" y="294"/>
                  </a:lnTo>
                  <a:lnTo>
                    <a:pt x="304" y="294"/>
                  </a:lnTo>
                  <a:lnTo>
                    <a:pt x="306" y="296"/>
                  </a:lnTo>
                  <a:lnTo>
                    <a:pt x="310" y="296"/>
                  </a:lnTo>
                  <a:lnTo>
                    <a:pt x="318" y="294"/>
                  </a:lnTo>
                  <a:lnTo>
                    <a:pt x="326" y="290"/>
                  </a:lnTo>
                  <a:lnTo>
                    <a:pt x="328" y="286"/>
                  </a:lnTo>
                  <a:lnTo>
                    <a:pt x="328" y="286"/>
                  </a:lnTo>
                  <a:lnTo>
                    <a:pt x="328" y="282"/>
                  </a:lnTo>
                  <a:lnTo>
                    <a:pt x="326" y="278"/>
                  </a:lnTo>
                  <a:lnTo>
                    <a:pt x="322" y="274"/>
                  </a:lnTo>
                  <a:lnTo>
                    <a:pt x="322" y="274"/>
                  </a:lnTo>
                  <a:lnTo>
                    <a:pt x="322" y="274"/>
                  </a:lnTo>
                  <a:lnTo>
                    <a:pt x="324" y="274"/>
                  </a:lnTo>
                  <a:lnTo>
                    <a:pt x="330" y="274"/>
                  </a:lnTo>
                  <a:lnTo>
                    <a:pt x="332" y="272"/>
                  </a:lnTo>
                  <a:lnTo>
                    <a:pt x="334" y="270"/>
                  </a:lnTo>
                  <a:lnTo>
                    <a:pt x="332" y="268"/>
                  </a:lnTo>
                  <a:lnTo>
                    <a:pt x="328" y="266"/>
                  </a:lnTo>
                  <a:lnTo>
                    <a:pt x="328" y="266"/>
                  </a:lnTo>
                  <a:lnTo>
                    <a:pt x="322" y="266"/>
                  </a:lnTo>
                  <a:lnTo>
                    <a:pt x="314" y="266"/>
                  </a:lnTo>
                  <a:lnTo>
                    <a:pt x="304" y="270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2"/>
                  </a:lnTo>
                  <a:lnTo>
                    <a:pt x="302" y="268"/>
                  </a:lnTo>
                  <a:lnTo>
                    <a:pt x="308" y="264"/>
                  </a:lnTo>
                  <a:lnTo>
                    <a:pt x="314" y="262"/>
                  </a:lnTo>
                  <a:lnTo>
                    <a:pt x="320" y="260"/>
                  </a:lnTo>
                  <a:lnTo>
                    <a:pt x="334" y="260"/>
                  </a:lnTo>
                  <a:lnTo>
                    <a:pt x="344" y="262"/>
                  </a:lnTo>
                  <a:lnTo>
                    <a:pt x="344" y="262"/>
                  </a:lnTo>
                  <a:lnTo>
                    <a:pt x="352" y="262"/>
                  </a:lnTo>
                  <a:lnTo>
                    <a:pt x="366" y="260"/>
                  </a:lnTo>
                  <a:lnTo>
                    <a:pt x="374" y="258"/>
                  </a:lnTo>
                  <a:lnTo>
                    <a:pt x="376" y="256"/>
                  </a:lnTo>
                  <a:lnTo>
                    <a:pt x="374" y="254"/>
                  </a:lnTo>
                  <a:lnTo>
                    <a:pt x="374" y="254"/>
                  </a:lnTo>
                  <a:lnTo>
                    <a:pt x="372" y="248"/>
                  </a:lnTo>
                  <a:lnTo>
                    <a:pt x="368" y="244"/>
                  </a:lnTo>
                  <a:lnTo>
                    <a:pt x="364" y="242"/>
                  </a:lnTo>
                  <a:lnTo>
                    <a:pt x="360" y="242"/>
                  </a:lnTo>
                  <a:lnTo>
                    <a:pt x="360" y="242"/>
                  </a:lnTo>
                  <a:lnTo>
                    <a:pt x="368" y="238"/>
                  </a:lnTo>
                  <a:lnTo>
                    <a:pt x="368" y="238"/>
                  </a:lnTo>
                  <a:lnTo>
                    <a:pt x="364" y="236"/>
                  </a:lnTo>
                  <a:lnTo>
                    <a:pt x="358" y="230"/>
                  </a:lnTo>
                  <a:lnTo>
                    <a:pt x="352" y="220"/>
                  </a:lnTo>
                  <a:lnTo>
                    <a:pt x="352" y="220"/>
                  </a:lnTo>
                  <a:lnTo>
                    <a:pt x="348" y="210"/>
                  </a:lnTo>
                  <a:lnTo>
                    <a:pt x="344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200"/>
                  </a:lnTo>
                  <a:lnTo>
                    <a:pt x="338" y="202"/>
                  </a:lnTo>
                  <a:lnTo>
                    <a:pt x="326" y="204"/>
                  </a:lnTo>
                  <a:lnTo>
                    <a:pt x="326" y="204"/>
                  </a:lnTo>
                  <a:lnTo>
                    <a:pt x="326" y="200"/>
                  </a:lnTo>
                  <a:lnTo>
                    <a:pt x="32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24" y="194"/>
                  </a:lnTo>
                  <a:lnTo>
                    <a:pt x="324" y="190"/>
                  </a:lnTo>
                  <a:lnTo>
                    <a:pt x="322" y="190"/>
                  </a:lnTo>
                  <a:lnTo>
                    <a:pt x="322" y="190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18" y="178"/>
                  </a:lnTo>
                  <a:lnTo>
                    <a:pt x="310" y="172"/>
                  </a:lnTo>
                  <a:lnTo>
                    <a:pt x="302" y="168"/>
                  </a:lnTo>
                  <a:lnTo>
                    <a:pt x="302" y="168"/>
                  </a:lnTo>
                  <a:lnTo>
                    <a:pt x="300" y="170"/>
                  </a:lnTo>
                  <a:lnTo>
                    <a:pt x="298" y="172"/>
                  </a:lnTo>
                  <a:lnTo>
                    <a:pt x="294" y="186"/>
                  </a:lnTo>
                  <a:lnTo>
                    <a:pt x="290" y="200"/>
                  </a:lnTo>
                  <a:lnTo>
                    <a:pt x="288" y="206"/>
                  </a:lnTo>
                  <a:lnTo>
                    <a:pt x="286" y="208"/>
                  </a:lnTo>
                  <a:lnTo>
                    <a:pt x="286" y="208"/>
                  </a:lnTo>
                  <a:lnTo>
                    <a:pt x="278" y="212"/>
                  </a:lnTo>
                  <a:lnTo>
                    <a:pt x="276" y="216"/>
                  </a:lnTo>
                  <a:lnTo>
                    <a:pt x="276" y="220"/>
                  </a:lnTo>
                  <a:lnTo>
                    <a:pt x="272" y="228"/>
                  </a:lnTo>
                  <a:lnTo>
                    <a:pt x="272" y="228"/>
                  </a:lnTo>
                  <a:lnTo>
                    <a:pt x="270" y="230"/>
                  </a:lnTo>
                  <a:lnTo>
                    <a:pt x="266" y="232"/>
                  </a:lnTo>
                  <a:lnTo>
                    <a:pt x="262" y="230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60" y="216"/>
                  </a:lnTo>
                  <a:lnTo>
                    <a:pt x="260" y="210"/>
                  </a:lnTo>
                  <a:lnTo>
                    <a:pt x="258" y="204"/>
                  </a:lnTo>
                  <a:lnTo>
                    <a:pt x="252" y="196"/>
                  </a:lnTo>
                  <a:lnTo>
                    <a:pt x="252" y="196"/>
                  </a:lnTo>
                  <a:lnTo>
                    <a:pt x="240" y="184"/>
                  </a:lnTo>
                  <a:lnTo>
                    <a:pt x="230" y="174"/>
                  </a:lnTo>
                  <a:lnTo>
                    <a:pt x="230" y="174"/>
                  </a:lnTo>
                  <a:lnTo>
                    <a:pt x="232" y="166"/>
                  </a:lnTo>
                  <a:lnTo>
                    <a:pt x="234" y="156"/>
                  </a:lnTo>
                  <a:lnTo>
                    <a:pt x="234" y="156"/>
                  </a:lnTo>
                  <a:lnTo>
                    <a:pt x="240" y="154"/>
                  </a:lnTo>
                  <a:lnTo>
                    <a:pt x="248" y="152"/>
                  </a:lnTo>
                  <a:lnTo>
                    <a:pt x="254" y="150"/>
                  </a:lnTo>
                  <a:lnTo>
                    <a:pt x="260" y="146"/>
                  </a:lnTo>
                  <a:lnTo>
                    <a:pt x="260" y="146"/>
                  </a:lnTo>
                  <a:lnTo>
                    <a:pt x="260" y="144"/>
                  </a:lnTo>
                  <a:lnTo>
                    <a:pt x="258" y="142"/>
                  </a:lnTo>
                  <a:lnTo>
                    <a:pt x="254" y="140"/>
                  </a:lnTo>
                  <a:lnTo>
                    <a:pt x="254" y="138"/>
                  </a:lnTo>
                  <a:lnTo>
                    <a:pt x="254" y="138"/>
                  </a:lnTo>
                  <a:lnTo>
                    <a:pt x="256" y="140"/>
                  </a:lnTo>
                  <a:lnTo>
                    <a:pt x="260" y="142"/>
                  </a:lnTo>
                  <a:lnTo>
                    <a:pt x="266" y="144"/>
                  </a:lnTo>
                  <a:lnTo>
                    <a:pt x="266" y="144"/>
                  </a:lnTo>
                  <a:lnTo>
                    <a:pt x="274" y="144"/>
                  </a:lnTo>
                  <a:lnTo>
                    <a:pt x="274" y="142"/>
                  </a:lnTo>
                  <a:lnTo>
                    <a:pt x="272" y="140"/>
                  </a:lnTo>
                  <a:lnTo>
                    <a:pt x="270" y="136"/>
                  </a:lnTo>
                  <a:lnTo>
                    <a:pt x="270" y="136"/>
                  </a:lnTo>
                  <a:lnTo>
                    <a:pt x="272" y="138"/>
                  </a:lnTo>
                  <a:lnTo>
                    <a:pt x="274" y="138"/>
                  </a:lnTo>
                  <a:lnTo>
                    <a:pt x="278" y="138"/>
                  </a:lnTo>
                  <a:lnTo>
                    <a:pt x="284" y="138"/>
                  </a:lnTo>
                  <a:lnTo>
                    <a:pt x="284" y="138"/>
                  </a:lnTo>
                  <a:lnTo>
                    <a:pt x="286" y="136"/>
                  </a:lnTo>
                  <a:lnTo>
                    <a:pt x="288" y="138"/>
                  </a:lnTo>
                  <a:lnTo>
                    <a:pt x="288" y="138"/>
                  </a:lnTo>
                  <a:lnTo>
                    <a:pt x="290" y="136"/>
                  </a:lnTo>
                  <a:lnTo>
                    <a:pt x="290" y="136"/>
                  </a:lnTo>
                  <a:lnTo>
                    <a:pt x="292" y="138"/>
                  </a:lnTo>
                  <a:lnTo>
                    <a:pt x="298" y="136"/>
                  </a:lnTo>
                  <a:lnTo>
                    <a:pt x="304" y="132"/>
                  </a:lnTo>
                  <a:lnTo>
                    <a:pt x="306" y="130"/>
                  </a:lnTo>
                  <a:lnTo>
                    <a:pt x="304" y="128"/>
                  </a:lnTo>
                  <a:lnTo>
                    <a:pt x="304" y="128"/>
                  </a:lnTo>
                  <a:lnTo>
                    <a:pt x="300" y="124"/>
                  </a:lnTo>
                  <a:lnTo>
                    <a:pt x="298" y="122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290" y="130"/>
                  </a:lnTo>
                  <a:lnTo>
                    <a:pt x="288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0"/>
                  </a:lnTo>
                  <a:lnTo>
                    <a:pt x="286" y="128"/>
                  </a:lnTo>
                  <a:lnTo>
                    <a:pt x="286" y="122"/>
                  </a:lnTo>
                  <a:lnTo>
                    <a:pt x="286" y="122"/>
                  </a:lnTo>
                  <a:lnTo>
                    <a:pt x="286" y="122"/>
                  </a:lnTo>
                  <a:lnTo>
                    <a:pt x="282" y="122"/>
                  </a:lnTo>
                  <a:lnTo>
                    <a:pt x="280" y="122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280" y="118"/>
                  </a:lnTo>
                  <a:lnTo>
                    <a:pt x="280" y="114"/>
                  </a:lnTo>
                  <a:lnTo>
                    <a:pt x="280" y="114"/>
                  </a:lnTo>
                  <a:lnTo>
                    <a:pt x="284" y="110"/>
                  </a:lnTo>
                  <a:lnTo>
                    <a:pt x="284" y="106"/>
                  </a:lnTo>
                  <a:lnTo>
                    <a:pt x="282" y="106"/>
                  </a:lnTo>
                  <a:lnTo>
                    <a:pt x="280" y="106"/>
                  </a:lnTo>
                  <a:lnTo>
                    <a:pt x="280" y="106"/>
                  </a:lnTo>
                  <a:lnTo>
                    <a:pt x="276" y="106"/>
                  </a:lnTo>
                  <a:lnTo>
                    <a:pt x="274" y="110"/>
                  </a:lnTo>
                  <a:lnTo>
                    <a:pt x="276" y="116"/>
                  </a:lnTo>
                  <a:lnTo>
                    <a:pt x="276" y="116"/>
                  </a:lnTo>
                  <a:lnTo>
                    <a:pt x="274" y="114"/>
                  </a:lnTo>
                  <a:lnTo>
                    <a:pt x="274" y="116"/>
                  </a:lnTo>
                  <a:lnTo>
                    <a:pt x="274" y="118"/>
                  </a:lnTo>
                  <a:lnTo>
                    <a:pt x="274" y="118"/>
                  </a:lnTo>
                  <a:lnTo>
                    <a:pt x="262" y="122"/>
                  </a:lnTo>
                  <a:lnTo>
                    <a:pt x="262" y="122"/>
                  </a:lnTo>
                  <a:lnTo>
                    <a:pt x="262" y="120"/>
                  </a:lnTo>
                  <a:lnTo>
                    <a:pt x="262" y="120"/>
                  </a:lnTo>
                  <a:lnTo>
                    <a:pt x="264" y="118"/>
                  </a:lnTo>
                  <a:lnTo>
                    <a:pt x="264" y="118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4"/>
                  </a:lnTo>
                  <a:lnTo>
                    <a:pt x="260" y="114"/>
                  </a:lnTo>
                  <a:lnTo>
                    <a:pt x="260" y="118"/>
                  </a:lnTo>
                  <a:lnTo>
                    <a:pt x="260" y="118"/>
                  </a:lnTo>
                  <a:lnTo>
                    <a:pt x="258" y="118"/>
                  </a:lnTo>
                  <a:lnTo>
                    <a:pt x="256" y="116"/>
                  </a:lnTo>
                  <a:lnTo>
                    <a:pt x="250" y="110"/>
                  </a:lnTo>
                  <a:lnTo>
                    <a:pt x="242" y="102"/>
                  </a:lnTo>
                  <a:lnTo>
                    <a:pt x="240" y="100"/>
                  </a:lnTo>
                  <a:lnTo>
                    <a:pt x="238" y="102"/>
                  </a:lnTo>
                  <a:lnTo>
                    <a:pt x="238" y="102"/>
                  </a:lnTo>
                  <a:lnTo>
                    <a:pt x="242" y="102"/>
                  </a:lnTo>
                  <a:lnTo>
                    <a:pt x="242" y="102"/>
                  </a:lnTo>
                  <a:lnTo>
                    <a:pt x="236" y="106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30" y="106"/>
                  </a:lnTo>
                  <a:lnTo>
                    <a:pt x="232" y="104"/>
                  </a:lnTo>
                  <a:lnTo>
                    <a:pt x="234" y="102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6" y="96"/>
                  </a:lnTo>
                  <a:lnTo>
                    <a:pt x="222" y="94"/>
                  </a:lnTo>
                  <a:lnTo>
                    <a:pt x="222" y="92"/>
                  </a:lnTo>
                  <a:lnTo>
                    <a:pt x="222" y="92"/>
                  </a:lnTo>
                  <a:lnTo>
                    <a:pt x="228" y="92"/>
                  </a:lnTo>
                  <a:lnTo>
                    <a:pt x="228" y="92"/>
                  </a:lnTo>
                  <a:lnTo>
                    <a:pt x="226" y="88"/>
                  </a:lnTo>
                  <a:lnTo>
                    <a:pt x="222" y="82"/>
                  </a:lnTo>
                  <a:lnTo>
                    <a:pt x="216" y="76"/>
                  </a:lnTo>
                  <a:lnTo>
                    <a:pt x="216" y="76"/>
                  </a:lnTo>
                  <a:lnTo>
                    <a:pt x="220" y="74"/>
                  </a:lnTo>
                  <a:lnTo>
                    <a:pt x="220" y="74"/>
                  </a:lnTo>
                  <a:lnTo>
                    <a:pt x="214" y="74"/>
                  </a:lnTo>
                  <a:lnTo>
                    <a:pt x="214" y="7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0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14" y="68"/>
                  </a:lnTo>
                  <a:lnTo>
                    <a:pt x="214" y="68"/>
                  </a:lnTo>
                  <a:lnTo>
                    <a:pt x="208" y="66"/>
                  </a:lnTo>
                  <a:lnTo>
                    <a:pt x="204" y="64"/>
                  </a:lnTo>
                  <a:lnTo>
                    <a:pt x="204" y="62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198" y="62"/>
                  </a:lnTo>
                  <a:lnTo>
                    <a:pt x="198" y="62"/>
                  </a:lnTo>
                  <a:lnTo>
                    <a:pt x="202" y="36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190" y="28"/>
                  </a:lnTo>
                  <a:lnTo>
                    <a:pt x="190" y="28"/>
                  </a:lnTo>
                  <a:lnTo>
                    <a:pt x="184" y="28"/>
                  </a:lnTo>
                  <a:lnTo>
                    <a:pt x="178" y="30"/>
                  </a:lnTo>
                  <a:lnTo>
                    <a:pt x="172" y="32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70" y="32"/>
                  </a:lnTo>
                  <a:lnTo>
                    <a:pt x="166" y="32"/>
                  </a:lnTo>
                  <a:lnTo>
                    <a:pt x="166" y="32"/>
                  </a:lnTo>
                  <a:lnTo>
                    <a:pt x="166" y="32"/>
                  </a:lnTo>
                  <a:lnTo>
                    <a:pt x="166" y="30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6" y="26"/>
                  </a:lnTo>
                  <a:lnTo>
                    <a:pt x="164" y="24"/>
                  </a:lnTo>
                  <a:lnTo>
                    <a:pt x="160" y="2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0" y="34"/>
                  </a:lnTo>
                  <a:lnTo>
                    <a:pt x="144" y="34"/>
                  </a:lnTo>
                  <a:lnTo>
                    <a:pt x="136" y="32"/>
                  </a:lnTo>
                  <a:lnTo>
                    <a:pt x="130" y="32"/>
                  </a:lnTo>
                  <a:lnTo>
                    <a:pt x="130" y="32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4" y="32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4"/>
                  </a:lnTo>
                  <a:lnTo>
                    <a:pt x="110" y="40"/>
                  </a:lnTo>
                  <a:lnTo>
                    <a:pt x="110" y="40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9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96" y="52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6" y="58"/>
                  </a:lnTo>
                  <a:lnTo>
                    <a:pt x="122" y="58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28" y="58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8" y="60"/>
                  </a:lnTo>
                  <a:lnTo>
                    <a:pt x="126" y="62"/>
                  </a:lnTo>
                  <a:lnTo>
                    <a:pt x="126" y="68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76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6" y="76"/>
                  </a:lnTo>
                  <a:lnTo>
                    <a:pt x="122" y="78"/>
                  </a:lnTo>
                  <a:lnTo>
                    <a:pt x="120" y="82"/>
                  </a:lnTo>
                  <a:lnTo>
                    <a:pt x="120" y="84"/>
                  </a:lnTo>
                  <a:lnTo>
                    <a:pt x="120" y="84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26" y="84"/>
                  </a:lnTo>
                  <a:lnTo>
                    <a:pt x="126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6" y="86"/>
                  </a:lnTo>
                  <a:lnTo>
                    <a:pt x="126" y="86"/>
                  </a:lnTo>
                  <a:lnTo>
                    <a:pt x="124" y="88"/>
                  </a:lnTo>
                  <a:lnTo>
                    <a:pt x="120" y="94"/>
                  </a:lnTo>
                  <a:lnTo>
                    <a:pt x="116" y="98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2" y="102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10" y="106"/>
                  </a:lnTo>
                  <a:lnTo>
                    <a:pt x="110" y="106"/>
                  </a:lnTo>
                  <a:lnTo>
                    <a:pt x="104" y="110"/>
                  </a:lnTo>
                  <a:lnTo>
                    <a:pt x="100" y="114"/>
                  </a:lnTo>
                  <a:lnTo>
                    <a:pt x="100" y="114"/>
                  </a:lnTo>
                  <a:lnTo>
                    <a:pt x="102" y="116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0" y="118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6" y="122"/>
                  </a:lnTo>
                  <a:lnTo>
                    <a:pt x="96" y="124"/>
                  </a:lnTo>
                  <a:lnTo>
                    <a:pt x="96" y="124"/>
                  </a:lnTo>
                  <a:lnTo>
                    <a:pt x="92" y="126"/>
                  </a:lnTo>
                  <a:lnTo>
                    <a:pt x="90" y="128"/>
                  </a:lnTo>
                  <a:lnTo>
                    <a:pt x="88" y="132"/>
                  </a:lnTo>
                  <a:lnTo>
                    <a:pt x="90" y="134"/>
                  </a:lnTo>
                  <a:lnTo>
                    <a:pt x="90" y="134"/>
                  </a:lnTo>
                  <a:lnTo>
                    <a:pt x="88" y="134"/>
                  </a:lnTo>
                  <a:lnTo>
                    <a:pt x="88" y="136"/>
                  </a:lnTo>
                  <a:lnTo>
                    <a:pt x="92" y="136"/>
                  </a:lnTo>
                  <a:lnTo>
                    <a:pt x="92" y="136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86" y="148"/>
                  </a:lnTo>
                  <a:lnTo>
                    <a:pt x="80" y="156"/>
                  </a:lnTo>
                  <a:lnTo>
                    <a:pt x="80" y="156"/>
                  </a:lnTo>
                  <a:lnTo>
                    <a:pt x="78" y="154"/>
                  </a:lnTo>
                  <a:lnTo>
                    <a:pt x="78" y="154"/>
                  </a:lnTo>
                  <a:lnTo>
                    <a:pt x="80" y="15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72" y="152"/>
                  </a:lnTo>
                  <a:lnTo>
                    <a:pt x="70" y="156"/>
                  </a:lnTo>
                  <a:lnTo>
                    <a:pt x="70" y="156"/>
                  </a:lnTo>
                  <a:lnTo>
                    <a:pt x="58" y="164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38" y="180"/>
                  </a:lnTo>
                  <a:lnTo>
                    <a:pt x="28" y="188"/>
                  </a:lnTo>
                  <a:lnTo>
                    <a:pt x="28" y="188"/>
                  </a:lnTo>
                  <a:lnTo>
                    <a:pt x="24" y="196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20" y="206"/>
                  </a:lnTo>
                  <a:lnTo>
                    <a:pt x="18" y="210"/>
                  </a:lnTo>
                  <a:lnTo>
                    <a:pt x="16" y="216"/>
                  </a:lnTo>
                  <a:lnTo>
                    <a:pt x="16" y="216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32"/>
                  </a:lnTo>
                  <a:lnTo>
                    <a:pt x="12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4" y="244"/>
                  </a:lnTo>
                  <a:lnTo>
                    <a:pt x="10" y="270"/>
                  </a:lnTo>
                  <a:lnTo>
                    <a:pt x="4" y="282"/>
                  </a:lnTo>
                  <a:lnTo>
                    <a:pt x="2" y="288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296"/>
                  </a:lnTo>
                  <a:lnTo>
                    <a:pt x="2" y="312"/>
                  </a:lnTo>
                  <a:lnTo>
                    <a:pt x="2" y="328"/>
                  </a:lnTo>
                  <a:lnTo>
                    <a:pt x="2" y="334"/>
                  </a:lnTo>
                  <a:lnTo>
                    <a:pt x="4" y="336"/>
                  </a:lnTo>
                  <a:lnTo>
                    <a:pt x="4" y="336"/>
                  </a:lnTo>
                  <a:lnTo>
                    <a:pt x="6" y="332"/>
                  </a:lnTo>
                  <a:lnTo>
                    <a:pt x="8" y="328"/>
                  </a:lnTo>
                  <a:lnTo>
                    <a:pt x="8" y="316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12" y="280"/>
                  </a:lnTo>
                  <a:lnTo>
                    <a:pt x="12" y="274"/>
                  </a:lnTo>
                  <a:lnTo>
                    <a:pt x="16" y="268"/>
                  </a:lnTo>
                  <a:lnTo>
                    <a:pt x="16" y="268"/>
                  </a:lnTo>
                  <a:lnTo>
                    <a:pt x="18" y="266"/>
                  </a:lnTo>
                  <a:lnTo>
                    <a:pt x="18" y="266"/>
                  </a:lnTo>
                  <a:lnTo>
                    <a:pt x="20" y="270"/>
                  </a:lnTo>
                  <a:lnTo>
                    <a:pt x="20" y="282"/>
                  </a:lnTo>
                  <a:lnTo>
                    <a:pt x="20" y="282"/>
                  </a:lnTo>
                  <a:lnTo>
                    <a:pt x="18" y="290"/>
                  </a:lnTo>
                  <a:lnTo>
                    <a:pt x="18" y="300"/>
                  </a:lnTo>
                  <a:lnTo>
                    <a:pt x="22" y="324"/>
                  </a:lnTo>
                  <a:lnTo>
                    <a:pt x="24" y="346"/>
                  </a:lnTo>
                  <a:lnTo>
                    <a:pt x="24" y="354"/>
                  </a:lnTo>
                  <a:lnTo>
                    <a:pt x="20" y="362"/>
                  </a:lnTo>
                  <a:lnTo>
                    <a:pt x="20" y="362"/>
                  </a:lnTo>
                  <a:lnTo>
                    <a:pt x="16" y="366"/>
                  </a:lnTo>
                  <a:lnTo>
                    <a:pt x="16" y="372"/>
                  </a:lnTo>
                  <a:lnTo>
                    <a:pt x="16" y="382"/>
                  </a:lnTo>
                  <a:lnTo>
                    <a:pt x="20" y="392"/>
                  </a:lnTo>
                  <a:lnTo>
                    <a:pt x="28" y="402"/>
                  </a:lnTo>
                  <a:lnTo>
                    <a:pt x="38" y="412"/>
                  </a:lnTo>
                  <a:lnTo>
                    <a:pt x="48" y="420"/>
                  </a:lnTo>
                  <a:lnTo>
                    <a:pt x="64" y="434"/>
                  </a:lnTo>
                  <a:lnTo>
                    <a:pt x="64" y="434"/>
                  </a:lnTo>
                  <a:lnTo>
                    <a:pt x="68" y="438"/>
                  </a:lnTo>
                  <a:lnTo>
                    <a:pt x="72" y="444"/>
                  </a:lnTo>
                  <a:lnTo>
                    <a:pt x="80" y="456"/>
                  </a:lnTo>
                  <a:lnTo>
                    <a:pt x="88" y="466"/>
                  </a:lnTo>
                  <a:lnTo>
                    <a:pt x="94" y="470"/>
                  </a:lnTo>
                  <a:lnTo>
                    <a:pt x="100" y="472"/>
                  </a:lnTo>
                  <a:lnTo>
                    <a:pt x="100" y="472"/>
                  </a:lnTo>
                  <a:lnTo>
                    <a:pt x="104" y="476"/>
                  </a:lnTo>
                  <a:lnTo>
                    <a:pt x="106" y="480"/>
                  </a:lnTo>
                  <a:lnTo>
                    <a:pt x="106" y="490"/>
                  </a:lnTo>
                  <a:lnTo>
                    <a:pt x="108" y="502"/>
                  </a:lnTo>
                  <a:lnTo>
                    <a:pt x="108" y="506"/>
                  </a:lnTo>
                  <a:lnTo>
                    <a:pt x="110" y="508"/>
                  </a:lnTo>
                  <a:lnTo>
                    <a:pt x="110" y="508"/>
                  </a:lnTo>
                  <a:lnTo>
                    <a:pt x="112" y="506"/>
                  </a:lnTo>
                  <a:lnTo>
                    <a:pt x="112" y="504"/>
                  </a:lnTo>
                  <a:lnTo>
                    <a:pt x="112" y="504"/>
                  </a:lnTo>
                  <a:lnTo>
                    <a:pt x="114" y="506"/>
                  </a:lnTo>
                  <a:lnTo>
                    <a:pt x="118" y="512"/>
                  </a:lnTo>
                  <a:lnTo>
                    <a:pt x="120" y="518"/>
                  </a:lnTo>
                  <a:lnTo>
                    <a:pt x="120" y="522"/>
                  </a:lnTo>
                  <a:lnTo>
                    <a:pt x="120" y="522"/>
                  </a:lnTo>
                  <a:lnTo>
                    <a:pt x="126" y="526"/>
                  </a:lnTo>
                  <a:lnTo>
                    <a:pt x="132" y="532"/>
                  </a:lnTo>
                  <a:lnTo>
                    <a:pt x="132" y="532"/>
                  </a:lnTo>
                  <a:lnTo>
                    <a:pt x="136" y="536"/>
                  </a:lnTo>
                  <a:lnTo>
                    <a:pt x="138" y="538"/>
                  </a:lnTo>
                  <a:lnTo>
                    <a:pt x="140" y="536"/>
                  </a:lnTo>
                  <a:lnTo>
                    <a:pt x="140" y="536"/>
                  </a:lnTo>
                  <a:close/>
                  <a:moveTo>
                    <a:pt x="244" y="288"/>
                  </a:moveTo>
                  <a:lnTo>
                    <a:pt x="244" y="288"/>
                  </a:lnTo>
                  <a:lnTo>
                    <a:pt x="234" y="290"/>
                  </a:lnTo>
                  <a:lnTo>
                    <a:pt x="226" y="290"/>
                  </a:lnTo>
                  <a:lnTo>
                    <a:pt x="226" y="290"/>
                  </a:lnTo>
                  <a:lnTo>
                    <a:pt x="222" y="288"/>
                  </a:lnTo>
                  <a:lnTo>
                    <a:pt x="220" y="286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34" y="286"/>
                  </a:lnTo>
                  <a:lnTo>
                    <a:pt x="242" y="286"/>
                  </a:lnTo>
                  <a:lnTo>
                    <a:pt x="244" y="288"/>
                  </a:lnTo>
                  <a:lnTo>
                    <a:pt x="244" y="288"/>
                  </a:lnTo>
                  <a:close/>
                  <a:moveTo>
                    <a:pt x="226" y="240"/>
                  </a:moveTo>
                  <a:lnTo>
                    <a:pt x="226" y="240"/>
                  </a:lnTo>
                  <a:lnTo>
                    <a:pt x="230" y="250"/>
                  </a:lnTo>
                  <a:lnTo>
                    <a:pt x="234" y="254"/>
                  </a:lnTo>
                  <a:lnTo>
                    <a:pt x="238" y="260"/>
                  </a:lnTo>
                  <a:lnTo>
                    <a:pt x="238" y="260"/>
                  </a:lnTo>
                  <a:lnTo>
                    <a:pt x="244" y="264"/>
                  </a:lnTo>
                  <a:lnTo>
                    <a:pt x="246" y="268"/>
                  </a:lnTo>
                  <a:lnTo>
                    <a:pt x="246" y="270"/>
                  </a:lnTo>
                  <a:lnTo>
                    <a:pt x="244" y="270"/>
                  </a:lnTo>
                  <a:lnTo>
                    <a:pt x="240" y="270"/>
                  </a:lnTo>
                  <a:lnTo>
                    <a:pt x="238" y="270"/>
                  </a:lnTo>
                  <a:lnTo>
                    <a:pt x="238" y="268"/>
                  </a:lnTo>
                  <a:lnTo>
                    <a:pt x="238" y="268"/>
                  </a:lnTo>
                  <a:lnTo>
                    <a:pt x="236" y="274"/>
                  </a:lnTo>
                  <a:lnTo>
                    <a:pt x="234" y="278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28" y="274"/>
                  </a:lnTo>
                  <a:lnTo>
                    <a:pt x="224" y="270"/>
                  </a:lnTo>
                  <a:lnTo>
                    <a:pt x="224" y="270"/>
                  </a:lnTo>
                  <a:lnTo>
                    <a:pt x="226" y="268"/>
                  </a:lnTo>
                  <a:lnTo>
                    <a:pt x="228" y="266"/>
                  </a:lnTo>
                  <a:lnTo>
                    <a:pt x="228" y="264"/>
                  </a:lnTo>
                  <a:lnTo>
                    <a:pt x="228" y="260"/>
                  </a:lnTo>
                  <a:lnTo>
                    <a:pt x="228" y="260"/>
                  </a:lnTo>
                  <a:lnTo>
                    <a:pt x="224" y="258"/>
                  </a:lnTo>
                  <a:lnTo>
                    <a:pt x="218" y="258"/>
                  </a:lnTo>
                  <a:lnTo>
                    <a:pt x="208" y="266"/>
                  </a:lnTo>
                  <a:lnTo>
                    <a:pt x="200" y="274"/>
                  </a:lnTo>
                  <a:lnTo>
                    <a:pt x="198" y="274"/>
                  </a:lnTo>
                  <a:lnTo>
                    <a:pt x="198" y="272"/>
                  </a:lnTo>
                  <a:lnTo>
                    <a:pt x="198" y="272"/>
                  </a:lnTo>
                  <a:lnTo>
                    <a:pt x="200" y="268"/>
                  </a:lnTo>
                  <a:lnTo>
                    <a:pt x="202" y="264"/>
                  </a:lnTo>
                  <a:lnTo>
                    <a:pt x="204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208" y="254"/>
                  </a:lnTo>
                  <a:lnTo>
                    <a:pt x="210" y="252"/>
                  </a:lnTo>
                  <a:lnTo>
                    <a:pt x="218" y="252"/>
                  </a:lnTo>
                  <a:lnTo>
                    <a:pt x="228" y="254"/>
                  </a:lnTo>
                  <a:lnTo>
                    <a:pt x="228" y="254"/>
                  </a:lnTo>
                  <a:lnTo>
                    <a:pt x="228" y="252"/>
                  </a:lnTo>
                  <a:lnTo>
                    <a:pt x="224" y="248"/>
                  </a:lnTo>
                  <a:lnTo>
                    <a:pt x="212" y="242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8" y="230"/>
                  </a:lnTo>
                  <a:lnTo>
                    <a:pt x="204" y="228"/>
                  </a:lnTo>
                  <a:lnTo>
                    <a:pt x="208" y="228"/>
                  </a:lnTo>
                  <a:lnTo>
                    <a:pt x="212" y="230"/>
                  </a:lnTo>
                  <a:lnTo>
                    <a:pt x="220" y="234"/>
                  </a:lnTo>
                  <a:lnTo>
                    <a:pt x="226" y="240"/>
                  </a:lnTo>
                  <a:lnTo>
                    <a:pt x="226" y="240"/>
                  </a:lnTo>
                  <a:close/>
                  <a:moveTo>
                    <a:pt x="374" y="294"/>
                  </a:moveTo>
                  <a:lnTo>
                    <a:pt x="374" y="294"/>
                  </a:lnTo>
                  <a:lnTo>
                    <a:pt x="376" y="294"/>
                  </a:lnTo>
                  <a:lnTo>
                    <a:pt x="380" y="292"/>
                  </a:lnTo>
                  <a:lnTo>
                    <a:pt x="380" y="292"/>
                  </a:lnTo>
                  <a:lnTo>
                    <a:pt x="384" y="292"/>
                  </a:lnTo>
                  <a:lnTo>
                    <a:pt x="384" y="292"/>
                  </a:lnTo>
                  <a:lnTo>
                    <a:pt x="384" y="296"/>
                  </a:lnTo>
                  <a:lnTo>
                    <a:pt x="386" y="298"/>
                  </a:lnTo>
                  <a:lnTo>
                    <a:pt x="386" y="298"/>
                  </a:lnTo>
                  <a:lnTo>
                    <a:pt x="390" y="296"/>
                  </a:lnTo>
                  <a:lnTo>
                    <a:pt x="390" y="294"/>
                  </a:lnTo>
                  <a:lnTo>
                    <a:pt x="388" y="290"/>
                  </a:lnTo>
                  <a:lnTo>
                    <a:pt x="388" y="290"/>
                  </a:lnTo>
                  <a:lnTo>
                    <a:pt x="384" y="288"/>
                  </a:lnTo>
                  <a:lnTo>
                    <a:pt x="384" y="288"/>
                  </a:lnTo>
                  <a:lnTo>
                    <a:pt x="384" y="286"/>
                  </a:lnTo>
                  <a:lnTo>
                    <a:pt x="386" y="286"/>
                  </a:lnTo>
                  <a:lnTo>
                    <a:pt x="386" y="286"/>
                  </a:lnTo>
                  <a:lnTo>
                    <a:pt x="382" y="282"/>
                  </a:lnTo>
                  <a:lnTo>
                    <a:pt x="378" y="276"/>
                  </a:lnTo>
                  <a:lnTo>
                    <a:pt x="378" y="276"/>
                  </a:lnTo>
                  <a:lnTo>
                    <a:pt x="372" y="274"/>
                  </a:lnTo>
                  <a:lnTo>
                    <a:pt x="372" y="274"/>
                  </a:lnTo>
                  <a:lnTo>
                    <a:pt x="374" y="270"/>
                  </a:lnTo>
                  <a:lnTo>
                    <a:pt x="376" y="264"/>
                  </a:lnTo>
                  <a:lnTo>
                    <a:pt x="376" y="264"/>
                  </a:lnTo>
                  <a:lnTo>
                    <a:pt x="364" y="274"/>
                  </a:lnTo>
                  <a:lnTo>
                    <a:pt x="358" y="280"/>
                  </a:lnTo>
                  <a:lnTo>
                    <a:pt x="358" y="284"/>
                  </a:lnTo>
                  <a:lnTo>
                    <a:pt x="358" y="284"/>
                  </a:lnTo>
                  <a:lnTo>
                    <a:pt x="368" y="288"/>
                  </a:lnTo>
                  <a:lnTo>
                    <a:pt x="376" y="288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8" y="290"/>
                  </a:lnTo>
                  <a:lnTo>
                    <a:pt x="376" y="290"/>
                  </a:lnTo>
                  <a:lnTo>
                    <a:pt x="374" y="294"/>
                  </a:lnTo>
                  <a:lnTo>
                    <a:pt x="374" y="294"/>
                  </a:lnTo>
                  <a:close/>
                  <a:moveTo>
                    <a:pt x="608" y="360"/>
                  </a:moveTo>
                  <a:lnTo>
                    <a:pt x="608" y="360"/>
                  </a:lnTo>
                  <a:lnTo>
                    <a:pt x="610" y="356"/>
                  </a:lnTo>
                  <a:lnTo>
                    <a:pt x="610" y="350"/>
                  </a:lnTo>
                  <a:lnTo>
                    <a:pt x="610" y="340"/>
                  </a:lnTo>
                  <a:lnTo>
                    <a:pt x="610" y="340"/>
                  </a:lnTo>
                  <a:lnTo>
                    <a:pt x="606" y="314"/>
                  </a:lnTo>
                  <a:lnTo>
                    <a:pt x="606" y="314"/>
                  </a:lnTo>
                  <a:lnTo>
                    <a:pt x="606" y="300"/>
                  </a:lnTo>
                  <a:lnTo>
                    <a:pt x="606" y="300"/>
                  </a:lnTo>
                  <a:lnTo>
                    <a:pt x="608" y="292"/>
                  </a:lnTo>
                  <a:lnTo>
                    <a:pt x="610" y="288"/>
                  </a:lnTo>
                  <a:lnTo>
                    <a:pt x="610" y="288"/>
                  </a:lnTo>
                  <a:lnTo>
                    <a:pt x="622" y="298"/>
                  </a:lnTo>
                  <a:lnTo>
                    <a:pt x="630" y="306"/>
                  </a:lnTo>
                  <a:lnTo>
                    <a:pt x="632" y="310"/>
                  </a:lnTo>
                  <a:lnTo>
                    <a:pt x="632" y="310"/>
                  </a:lnTo>
                  <a:lnTo>
                    <a:pt x="632" y="308"/>
                  </a:lnTo>
                  <a:lnTo>
                    <a:pt x="630" y="304"/>
                  </a:lnTo>
                  <a:lnTo>
                    <a:pt x="628" y="300"/>
                  </a:lnTo>
                  <a:lnTo>
                    <a:pt x="628" y="298"/>
                  </a:lnTo>
                  <a:lnTo>
                    <a:pt x="628" y="298"/>
                  </a:lnTo>
                  <a:lnTo>
                    <a:pt x="630" y="298"/>
                  </a:lnTo>
                  <a:lnTo>
                    <a:pt x="630" y="298"/>
                  </a:lnTo>
                  <a:lnTo>
                    <a:pt x="618" y="286"/>
                  </a:lnTo>
                  <a:lnTo>
                    <a:pt x="610" y="276"/>
                  </a:lnTo>
                  <a:lnTo>
                    <a:pt x="608" y="272"/>
                  </a:lnTo>
                  <a:lnTo>
                    <a:pt x="608" y="270"/>
                  </a:lnTo>
                  <a:lnTo>
                    <a:pt x="608" y="270"/>
                  </a:lnTo>
                  <a:lnTo>
                    <a:pt x="614" y="274"/>
                  </a:lnTo>
                  <a:lnTo>
                    <a:pt x="624" y="282"/>
                  </a:lnTo>
                  <a:lnTo>
                    <a:pt x="632" y="292"/>
                  </a:lnTo>
                  <a:lnTo>
                    <a:pt x="636" y="300"/>
                  </a:lnTo>
                  <a:lnTo>
                    <a:pt x="636" y="300"/>
                  </a:lnTo>
                  <a:lnTo>
                    <a:pt x="636" y="302"/>
                  </a:lnTo>
                  <a:lnTo>
                    <a:pt x="636" y="302"/>
                  </a:lnTo>
                  <a:lnTo>
                    <a:pt x="636" y="300"/>
                  </a:lnTo>
                  <a:lnTo>
                    <a:pt x="636" y="300"/>
                  </a:lnTo>
                  <a:lnTo>
                    <a:pt x="634" y="290"/>
                  </a:lnTo>
                  <a:lnTo>
                    <a:pt x="628" y="278"/>
                  </a:lnTo>
                  <a:lnTo>
                    <a:pt x="620" y="258"/>
                  </a:lnTo>
                  <a:lnTo>
                    <a:pt x="620" y="258"/>
                  </a:lnTo>
                  <a:lnTo>
                    <a:pt x="618" y="256"/>
                  </a:lnTo>
                  <a:lnTo>
                    <a:pt x="618" y="256"/>
                  </a:lnTo>
                  <a:lnTo>
                    <a:pt x="612" y="244"/>
                  </a:lnTo>
                  <a:lnTo>
                    <a:pt x="612" y="244"/>
                  </a:lnTo>
                  <a:lnTo>
                    <a:pt x="608" y="238"/>
                  </a:lnTo>
                  <a:lnTo>
                    <a:pt x="608" y="238"/>
                  </a:lnTo>
                  <a:lnTo>
                    <a:pt x="602" y="226"/>
                  </a:lnTo>
                  <a:lnTo>
                    <a:pt x="602" y="226"/>
                  </a:lnTo>
                  <a:lnTo>
                    <a:pt x="598" y="220"/>
                  </a:lnTo>
                  <a:lnTo>
                    <a:pt x="598" y="220"/>
                  </a:lnTo>
                  <a:lnTo>
                    <a:pt x="592" y="208"/>
                  </a:lnTo>
                  <a:lnTo>
                    <a:pt x="592" y="208"/>
                  </a:lnTo>
                  <a:lnTo>
                    <a:pt x="588" y="202"/>
                  </a:lnTo>
                  <a:lnTo>
                    <a:pt x="588" y="202"/>
                  </a:lnTo>
                  <a:lnTo>
                    <a:pt x="584" y="196"/>
                  </a:lnTo>
                  <a:lnTo>
                    <a:pt x="584" y="196"/>
                  </a:lnTo>
                  <a:lnTo>
                    <a:pt x="580" y="192"/>
                  </a:lnTo>
                  <a:lnTo>
                    <a:pt x="580" y="192"/>
                  </a:lnTo>
                  <a:lnTo>
                    <a:pt x="578" y="188"/>
                  </a:lnTo>
                  <a:lnTo>
                    <a:pt x="578" y="188"/>
                  </a:lnTo>
                  <a:lnTo>
                    <a:pt x="576" y="184"/>
                  </a:lnTo>
                  <a:lnTo>
                    <a:pt x="576" y="184"/>
                  </a:lnTo>
                  <a:lnTo>
                    <a:pt x="570" y="176"/>
                  </a:lnTo>
                  <a:lnTo>
                    <a:pt x="570" y="176"/>
                  </a:lnTo>
                  <a:lnTo>
                    <a:pt x="564" y="168"/>
                  </a:lnTo>
                  <a:lnTo>
                    <a:pt x="564" y="168"/>
                  </a:lnTo>
                  <a:lnTo>
                    <a:pt x="558" y="162"/>
                  </a:lnTo>
                  <a:lnTo>
                    <a:pt x="558" y="162"/>
                  </a:lnTo>
                  <a:lnTo>
                    <a:pt x="550" y="154"/>
                  </a:lnTo>
                  <a:lnTo>
                    <a:pt x="550" y="154"/>
                  </a:lnTo>
                  <a:lnTo>
                    <a:pt x="544" y="146"/>
                  </a:lnTo>
                  <a:lnTo>
                    <a:pt x="544" y="146"/>
                  </a:lnTo>
                  <a:lnTo>
                    <a:pt x="536" y="138"/>
                  </a:lnTo>
                  <a:lnTo>
                    <a:pt x="536" y="138"/>
                  </a:lnTo>
                  <a:lnTo>
                    <a:pt x="532" y="132"/>
                  </a:lnTo>
                  <a:lnTo>
                    <a:pt x="532" y="132"/>
                  </a:lnTo>
                  <a:lnTo>
                    <a:pt x="522" y="124"/>
                  </a:lnTo>
                  <a:lnTo>
                    <a:pt x="522" y="124"/>
                  </a:lnTo>
                  <a:lnTo>
                    <a:pt x="518" y="120"/>
                  </a:lnTo>
                  <a:lnTo>
                    <a:pt x="518" y="120"/>
                  </a:lnTo>
                  <a:lnTo>
                    <a:pt x="506" y="110"/>
                  </a:lnTo>
                  <a:lnTo>
                    <a:pt x="506" y="110"/>
                  </a:lnTo>
                  <a:lnTo>
                    <a:pt x="502" y="106"/>
                  </a:lnTo>
                  <a:lnTo>
                    <a:pt x="502" y="106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76" y="86"/>
                  </a:lnTo>
                  <a:lnTo>
                    <a:pt x="476" y="86"/>
                  </a:lnTo>
                  <a:lnTo>
                    <a:pt x="476" y="86"/>
                  </a:lnTo>
                  <a:lnTo>
                    <a:pt x="476" y="86"/>
                  </a:lnTo>
                  <a:lnTo>
                    <a:pt x="472" y="84"/>
                  </a:lnTo>
                  <a:lnTo>
                    <a:pt x="472" y="84"/>
                  </a:lnTo>
                  <a:lnTo>
                    <a:pt x="474" y="84"/>
                  </a:lnTo>
                  <a:lnTo>
                    <a:pt x="474" y="84"/>
                  </a:lnTo>
                  <a:lnTo>
                    <a:pt x="472" y="82"/>
                  </a:lnTo>
                  <a:lnTo>
                    <a:pt x="472" y="82"/>
                  </a:lnTo>
                  <a:lnTo>
                    <a:pt x="472" y="82"/>
                  </a:lnTo>
                  <a:lnTo>
                    <a:pt x="472" y="82"/>
                  </a:lnTo>
                  <a:lnTo>
                    <a:pt x="472" y="82"/>
                  </a:lnTo>
                  <a:lnTo>
                    <a:pt x="472" y="82"/>
                  </a:lnTo>
                  <a:lnTo>
                    <a:pt x="476" y="86"/>
                  </a:lnTo>
                  <a:lnTo>
                    <a:pt x="476" y="86"/>
                  </a:lnTo>
                  <a:lnTo>
                    <a:pt x="478" y="88"/>
                  </a:lnTo>
                  <a:lnTo>
                    <a:pt x="478" y="88"/>
                  </a:lnTo>
                  <a:lnTo>
                    <a:pt x="486" y="94"/>
                  </a:lnTo>
                  <a:lnTo>
                    <a:pt x="492" y="98"/>
                  </a:lnTo>
                  <a:lnTo>
                    <a:pt x="494" y="102"/>
                  </a:lnTo>
                  <a:lnTo>
                    <a:pt x="494" y="102"/>
                  </a:lnTo>
                  <a:lnTo>
                    <a:pt x="490" y="100"/>
                  </a:lnTo>
                  <a:lnTo>
                    <a:pt x="488" y="98"/>
                  </a:lnTo>
                  <a:lnTo>
                    <a:pt x="486" y="98"/>
                  </a:lnTo>
                  <a:lnTo>
                    <a:pt x="486" y="98"/>
                  </a:lnTo>
                  <a:lnTo>
                    <a:pt x="504" y="112"/>
                  </a:lnTo>
                  <a:lnTo>
                    <a:pt x="514" y="122"/>
                  </a:lnTo>
                  <a:lnTo>
                    <a:pt x="520" y="126"/>
                  </a:lnTo>
                  <a:lnTo>
                    <a:pt x="520" y="126"/>
                  </a:lnTo>
                  <a:lnTo>
                    <a:pt x="512" y="124"/>
                  </a:lnTo>
                  <a:lnTo>
                    <a:pt x="506" y="120"/>
                  </a:lnTo>
                  <a:lnTo>
                    <a:pt x="506" y="120"/>
                  </a:lnTo>
                  <a:lnTo>
                    <a:pt x="504" y="116"/>
                  </a:lnTo>
                  <a:lnTo>
                    <a:pt x="504" y="114"/>
                  </a:lnTo>
                  <a:lnTo>
                    <a:pt x="502" y="112"/>
                  </a:lnTo>
                  <a:lnTo>
                    <a:pt x="498" y="108"/>
                  </a:lnTo>
                  <a:lnTo>
                    <a:pt x="498" y="108"/>
                  </a:lnTo>
                  <a:lnTo>
                    <a:pt x="494" y="108"/>
                  </a:lnTo>
                  <a:lnTo>
                    <a:pt x="492" y="108"/>
                  </a:lnTo>
                  <a:lnTo>
                    <a:pt x="490" y="110"/>
                  </a:lnTo>
                  <a:lnTo>
                    <a:pt x="492" y="112"/>
                  </a:lnTo>
                  <a:lnTo>
                    <a:pt x="492" y="112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0" y="112"/>
                  </a:lnTo>
                  <a:lnTo>
                    <a:pt x="490" y="112"/>
                  </a:lnTo>
                  <a:lnTo>
                    <a:pt x="484" y="108"/>
                  </a:lnTo>
                  <a:lnTo>
                    <a:pt x="484" y="108"/>
                  </a:lnTo>
                  <a:lnTo>
                    <a:pt x="484" y="112"/>
                  </a:lnTo>
                  <a:lnTo>
                    <a:pt x="484" y="112"/>
                  </a:lnTo>
                  <a:lnTo>
                    <a:pt x="482" y="110"/>
                  </a:lnTo>
                  <a:lnTo>
                    <a:pt x="482" y="110"/>
                  </a:lnTo>
                  <a:lnTo>
                    <a:pt x="486" y="114"/>
                  </a:lnTo>
                  <a:lnTo>
                    <a:pt x="486" y="114"/>
                  </a:lnTo>
                  <a:lnTo>
                    <a:pt x="484" y="112"/>
                  </a:lnTo>
                  <a:lnTo>
                    <a:pt x="484" y="112"/>
                  </a:lnTo>
                  <a:lnTo>
                    <a:pt x="488" y="114"/>
                  </a:lnTo>
                  <a:lnTo>
                    <a:pt x="488" y="114"/>
                  </a:lnTo>
                  <a:lnTo>
                    <a:pt x="484" y="112"/>
                  </a:lnTo>
                  <a:lnTo>
                    <a:pt x="484" y="112"/>
                  </a:lnTo>
                  <a:lnTo>
                    <a:pt x="488" y="118"/>
                  </a:lnTo>
                  <a:lnTo>
                    <a:pt x="492" y="122"/>
                  </a:lnTo>
                  <a:lnTo>
                    <a:pt x="492" y="122"/>
                  </a:lnTo>
                  <a:lnTo>
                    <a:pt x="490" y="122"/>
                  </a:lnTo>
                  <a:lnTo>
                    <a:pt x="490" y="122"/>
                  </a:lnTo>
                  <a:lnTo>
                    <a:pt x="492" y="124"/>
                  </a:lnTo>
                  <a:lnTo>
                    <a:pt x="492" y="126"/>
                  </a:lnTo>
                  <a:lnTo>
                    <a:pt x="492" y="128"/>
                  </a:lnTo>
                  <a:lnTo>
                    <a:pt x="494" y="128"/>
                  </a:lnTo>
                  <a:lnTo>
                    <a:pt x="494" y="128"/>
                  </a:lnTo>
                  <a:lnTo>
                    <a:pt x="496" y="130"/>
                  </a:lnTo>
                  <a:lnTo>
                    <a:pt x="498" y="132"/>
                  </a:lnTo>
                  <a:lnTo>
                    <a:pt x="500" y="134"/>
                  </a:lnTo>
                  <a:lnTo>
                    <a:pt x="500" y="136"/>
                  </a:lnTo>
                  <a:lnTo>
                    <a:pt x="500" y="134"/>
                  </a:lnTo>
                  <a:lnTo>
                    <a:pt x="500" y="134"/>
                  </a:lnTo>
                  <a:lnTo>
                    <a:pt x="504" y="138"/>
                  </a:lnTo>
                  <a:lnTo>
                    <a:pt x="510" y="144"/>
                  </a:lnTo>
                  <a:lnTo>
                    <a:pt x="522" y="164"/>
                  </a:lnTo>
                  <a:lnTo>
                    <a:pt x="536" y="190"/>
                  </a:lnTo>
                  <a:lnTo>
                    <a:pt x="536" y="190"/>
                  </a:lnTo>
                  <a:lnTo>
                    <a:pt x="538" y="190"/>
                  </a:lnTo>
                  <a:lnTo>
                    <a:pt x="538" y="190"/>
                  </a:lnTo>
                  <a:lnTo>
                    <a:pt x="538" y="188"/>
                  </a:lnTo>
                  <a:lnTo>
                    <a:pt x="538" y="188"/>
                  </a:lnTo>
                  <a:lnTo>
                    <a:pt x="542" y="196"/>
                  </a:lnTo>
                  <a:lnTo>
                    <a:pt x="546" y="200"/>
                  </a:lnTo>
                  <a:lnTo>
                    <a:pt x="548" y="200"/>
                  </a:lnTo>
                  <a:lnTo>
                    <a:pt x="548" y="200"/>
                  </a:lnTo>
                  <a:lnTo>
                    <a:pt x="550" y="198"/>
                  </a:lnTo>
                  <a:lnTo>
                    <a:pt x="548" y="194"/>
                  </a:lnTo>
                  <a:lnTo>
                    <a:pt x="544" y="188"/>
                  </a:lnTo>
                  <a:lnTo>
                    <a:pt x="544" y="188"/>
                  </a:lnTo>
                  <a:lnTo>
                    <a:pt x="552" y="194"/>
                  </a:lnTo>
                  <a:lnTo>
                    <a:pt x="558" y="200"/>
                  </a:lnTo>
                  <a:lnTo>
                    <a:pt x="564" y="208"/>
                  </a:lnTo>
                  <a:lnTo>
                    <a:pt x="570" y="214"/>
                  </a:lnTo>
                  <a:lnTo>
                    <a:pt x="570" y="214"/>
                  </a:lnTo>
                  <a:lnTo>
                    <a:pt x="566" y="208"/>
                  </a:lnTo>
                  <a:lnTo>
                    <a:pt x="562" y="196"/>
                  </a:lnTo>
                  <a:lnTo>
                    <a:pt x="558" y="186"/>
                  </a:lnTo>
                  <a:lnTo>
                    <a:pt x="554" y="182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32" y="158"/>
                  </a:lnTo>
                  <a:lnTo>
                    <a:pt x="514" y="136"/>
                  </a:lnTo>
                  <a:lnTo>
                    <a:pt x="514" y="136"/>
                  </a:lnTo>
                  <a:lnTo>
                    <a:pt x="518" y="138"/>
                  </a:lnTo>
                  <a:lnTo>
                    <a:pt x="522" y="140"/>
                  </a:lnTo>
                  <a:lnTo>
                    <a:pt x="530" y="150"/>
                  </a:lnTo>
                  <a:lnTo>
                    <a:pt x="540" y="160"/>
                  </a:lnTo>
                  <a:lnTo>
                    <a:pt x="546" y="166"/>
                  </a:lnTo>
                  <a:lnTo>
                    <a:pt x="546" y="166"/>
                  </a:lnTo>
                  <a:lnTo>
                    <a:pt x="548" y="164"/>
                  </a:lnTo>
                  <a:lnTo>
                    <a:pt x="546" y="162"/>
                  </a:lnTo>
                  <a:lnTo>
                    <a:pt x="544" y="158"/>
                  </a:lnTo>
                  <a:lnTo>
                    <a:pt x="542" y="156"/>
                  </a:lnTo>
                  <a:lnTo>
                    <a:pt x="542" y="156"/>
                  </a:lnTo>
                  <a:lnTo>
                    <a:pt x="552" y="168"/>
                  </a:lnTo>
                  <a:lnTo>
                    <a:pt x="558" y="178"/>
                  </a:lnTo>
                  <a:lnTo>
                    <a:pt x="562" y="182"/>
                  </a:lnTo>
                  <a:lnTo>
                    <a:pt x="562" y="182"/>
                  </a:lnTo>
                  <a:lnTo>
                    <a:pt x="560" y="182"/>
                  </a:lnTo>
                  <a:lnTo>
                    <a:pt x="562" y="182"/>
                  </a:lnTo>
                  <a:lnTo>
                    <a:pt x="564" y="188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4" y="208"/>
                  </a:lnTo>
                  <a:lnTo>
                    <a:pt x="576" y="216"/>
                  </a:lnTo>
                  <a:lnTo>
                    <a:pt x="576" y="216"/>
                  </a:lnTo>
                  <a:lnTo>
                    <a:pt x="572" y="220"/>
                  </a:lnTo>
                  <a:lnTo>
                    <a:pt x="572" y="220"/>
                  </a:lnTo>
                  <a:lnTo>
                    <a:pt x="570" y="220"/>
                  </a:lnTo>
                  <a:lnTo>
                    <a:pt x="566" y="218"/>
                  </a:lnTo>
                  <a:lnTo>
                    <a:pt x="562" y="212"/>
                  </a:lnTo>
                  <a:lnTo>
                    <a:pt x="558" y="204"/>
                  </a:lnTo>
                  <a:lnTo>
                    <a:pt x="558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62" y="212"/>
                  </a:lnTo>
                  <a:lnTo>
                    <a:pt x="568" y="222"/>
                  </a:lnTo>
                  <a:lnTo>
                    <a:pt x="572" y="224"/>
                  </a:lnTo>
                  <a:lnTo>
                    <a:pt x="572" y="224"/>
                  </a:lnTo>
                  <a:lnTo>
                    <a:pt x="572" y="232"/>
                  </a:lnTo>
                  <a:lnTo>
                    <a:pt x="572" y="236"/>
                  </a:lnTo>
                  <a:lnTo>
                    <a:pt x="570" y="238"/>
                  </a:lnTo>
                  <a:lnTo>
                    <a:pt x="570" y="238"/>
                  </a:lnTo>
                  <a:lnTo>
                    <a:pt x="572" y="240"/>
                  </a:lnTo>
                  <a:lnTo>
                    <a:pt x="574" y="248"/>
                  </a:lnTo>
                  <a:lnTo>
                    <a:pt x="574" y="248"/>
                  </a:lnTo>
                  <a:lnTo>
                    <a:pt x="574" y="262"/>
                  </a:lnTo>
                  <a:lnTo>
                    <a:pt x="574" y="268"/>
                  </a:lnTo>
                  <a:lnTo>
                    <a:pt x="574" y="268"/>
                  </a:lnTo>
                  <a:lnTo>
                    <a:pt x="574" y="272"/>
                  </a:lnTo>
                  <a:lnTo>
                    <a:pt x="574" y="272"/>
                  </a:lnTo>
                  <a:lnTo>
                    <a:pt x="572" y="276"/>
                  </a:lnTo>
                  <a:lnTo>
                    <a:pt x="572" y="276"/>
                  </a:lnTo>
                  <a:lnTo>
                    <a:pt x="572" y="278"/>
                  </a:lnTo>
                  <a:lnTo>
                    <a:pt x="572" y="278"/>
                  </a:lnTo>
                  <a:lnTo>
                    <a:pt x="572" y="278"/>
                  </a:lnTo>
                  <a:lnTo>
                    <a:pt x="572" y="278"/>
                  </a:lnTo>
                  <a:lnTo>
                    <a:pt x="574" y="282"/>
                  </a:lnTo>
                  <a:lnTo>
                    <a:pt x="574" y="282"/>
                  </a:lnTo>
                  <a:lnTo>
                    <a:pt x="584" y="292"/>
                  </a:lnTo>
                  <a:lnTo>
                    <a:pt x="590" y="302"/>
                  </a:lnTo>
                  <a:lnTo>
                    <a:pt x="590" y="302"/>
                  </a:lnTo>
                  <a:lnTo>
                    <a:pt x="590" y="306"/>
                  </a:lnTo>
                  <a:lnTo>
                    <a:pt x="588" y="308"/>
                  </a:lnTo>
                  <a:lnTo>
                    <a:pt x="584" y="312"/>
                  </a:lnTo>
                  <a:lnTo>
                    <a:pt x="578" y="314"/>
                  </a:lnTo>
                  <a:lnTo>
                    <a:pt x="576" y="316"/>
                  </a:lnTo>
                  <a:lnTo>
                    <a:pt x="576" y="320"/>
                  </a:lnTo>
                  <a:lnTo>
                    <a:pt x="576" y="320"/>
                  </a:lnTo>
                  <a:lnTo>
                    <a:pt x="576" y="326"/>
                  </a:lnTo>
                  <a:lnTo>
                    <a:pt x="578" y="334"/>
                  </a:lnTo>
                  <a:lnTo>
                    <a:pt x="584" y="350"/>
                  </a:lnTo>
                  <a:lnTo>
                    <a:pt x="584" y="350"/>
                  </a:lnTo>
                  <a:lnTo>
                    <a:pt x="586" y="358"/>
                  </a:lnTo>
                  <a:lnTo>
                    <a:pt x="590" y="364"/>
                  </a:lnTo>
                  <a:lnTo>
                    <a:pt x="590" y="364"/>
                  </a:lnTo>
                  <a:lnTo>
                    <a:pt x="594" y="366"/>
                  </a:lnTo>
                  <a:lnTo>
                    <a:pt x="600" y="366"/>
                  </a:lnTo>
                  <a:lnTo>
                    <a:pt x="604" y="364"/>
                  </a:lnTo>
                  <a:lnTo>
                    <a:pt x="608" y="360"/>
                  </a:lnTo>
                  <a:lnTo>
                    <a:pt x="608" y="360"/>
                  </a:lnTo>
                  <a:lnTo>
                    <a:pt x="608" y="360"/>
                  </a:lnTo>
                  <a:lnTo>
                    <a:pt x="608" y="360"/>
                  </a:lnTo>
                  <a:close/>
                  <a:moveTo>
                    <a:pt x="170" y="32"/>
                  </a:moveTo>
                  <a:lnTo>
                    <a:pt x="170" y="32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70" y="32"/>
                  </a:lnTo>
                  <a:close/>
                  <a:moveTo>
                    <a:pt x="82" y="148"/>
                  </a:moveTo>
                  <a:lnTo>
                    <a:pt x="82" y="148"/>
                  </a:lnTo>
                  <a:lnTo>
                    <a:pt x="84" y="146"/>
                  </a:lnTo>
                  <a:lnTo>
                    <a:pt x="86" y="144"/>
                  </a:lnTo>
                  <a:lnTo>
                    <a:pt x="86" y="138"/>
                  </a:lnTo>
                  <a:lnTo>
                    <a:pt x="84" y="132"/>
                  </a:lnTo>
                  <a:lnTo>
                    <a:pt x="82" y="128"/>
                  </a:lnTo>
                  <a:lnTo>
                    <a:pt x="82" y="128"/>
                  </a:lnTo>
                  <a:lnTo>
                    <a:pt x="82" y="134"/>
                  </a:lnTo>
                  <a:lnTo>
                    <a:pt x="82" y="134"/>
                  </a:lnTo>
                  <a:lnTo>
                    <a:pt x="80" y="142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82" y="148"/>
                  </a:lnTo>
                  <a:lnTo>
                    <a:pt x="82" y="148"/>
                  </a:lnTo>
                  <a:close/>
                  <a:moveTo>
                    <a:pt x="268" y="116"/>
                  </a:moveTo>
                  <a:lnTo>
                    <a:pt x="268" y="116"/>
                  </a:lnTo>
                  <a:lnTo>
                    <a:pt x="270" y="114"/>
                  </a:lnTo>
                  <a:lnTo>
                    <a:pt x="268" y="112"/>
                  </a:lnTo>
                  <a:lnTo>
                    <a:pt x="268" y="110"/>
                  </a:lnTo>
                  <a:lnTo>
                    <a:pt x="264" y="110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4" y="114"/>
                  </a:lnTo>
                  <a:lnTo>
                    <a:pt x="268" y="116"/>
                  </a:lnTo>
                  <a:lnTo>
                    <a:pt x="268" y="116"/>
                  </a:lnTo>
                  <a:close/>
                  <a:moveTo>
                    <a:pt x="280" y="76"/>
                  </a:moveTo>
                  <a:lnTo>
                    <a:pt x="280" y="76"/>
                  </a:lnTo>
                  <a:lnTo>
                    <a:pt x="276" y="76"/>
                  </a:lnTo>
                  <a:lnTo>
                    <a:pt x="274" y="74"/>
                  </a:lnTo>
                  <a:lnTo>
                    <a:pt x="272" y="74"/>
                  </a:lnTo>
                  <a:lnTo>
                    <a:pt x="270" y="72"/>
                  </a:lnTo>
                  <a:lnTo>
                    <a:pt x="270" y="72"/>
                  </a:lnTo>
                  <a:lnTo>
                    <a:pt x="264" y="72"/>
                  </a:lnTo>
                  <a:lnTo>
                    <a:pt x="264" y="72"/>
                  </a:lnTo>
                  <a:lnTo>
                    <a:pt x="270" y="76"/>
                  </a:lnTo>
                  <a:lnTo>
                    <a:pt x="270" y="76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6" y="78"/>
                  </a:lnTo>
                  <a:lnTo>
                    <a:pt x="272" y="78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80" y="80"/>
                  </a:lnTo>
                  <a:lnTo>
                    <a:pt x="280" y="78"/>
                  </a:lnTo>
                  <a:lnTo>
                    <a:pt x="280" y="76"/>
                  </a:lnTo>
                  <a:lnTo>
                    <a:pt x="280" y="76"/>
                  </a:lnTo>
                  <a:close/>
                  <a:moveTo>
                    <a:pt x="278" y="68"/>
                  </a:moveTo>
                  <a:lnTo>
                    <a:pt x="278" y="68"/>
                  </a:lnTo>
                  <a:lnTo>
                    <a:pt x="270" y="66"/>
                  </a:lnTo>
                  <a:lnTo>
                    <a:pt x="266" y="64"/>
                  </a:lnTo>
                  <a:lnTo>
                    <a:pt x="262" y="66"/>
                  </a:lnTo>
                  <a:lnTo>
                    <a:pt x="262" y="66"/>
                  </a:lnTo>
                  <a:lnTo>
                    <a:pt x="262" y="66"/>
                  </a:lnTo>
                  <a:lnTo>
                    <a:pt x="264" y="68"/>
                  </a:lnTo>
                  <a:lnTo>
                    <a:pt x="270" y="68"/>
                  </a:lnTo>
                  <a:lnTo>
                    <a:pt x="278" y="68"/>
                  </a:lnTo>
                  <a:lnTo>
                    <a:pt x="278" y="68"/>
                  </a:lnTo>
                  <a:close/>
                  <a:moveTo>
                    <a:pt x="232" y="76"/>
                  </a:moveTo>
                  <a:lnTo>
                    <a:pt x="232" y="76"/>
                  </a:lnTo>
                  <a:lnTo>
                    <a:pt x="244" y="76"/>
                  </a:lnTo>
                  <a:lnTo>
                    <a:pt x="252" y="76"/>
                  </a:lnTo>
                  <a:lnTo>
                    <a:pt x="256" y="76"/>
                  </a:lnTo>
                  <a:lnTo>
                    <a:pt x="256" y="76"/>
                  </a:lnTo>
                  <a:lnTo>
                    <a:pt x="256" y="70"/>
                  </a:lnTo>
                  <a:lnTo>
                    <a:pt x="254" y="68"/>
                  </a:lnTo>
                  <a:lnTo>
                    <a:pt x="248" y="66"/>
                  </a:lnTo>
                  <a:lnTo>
                    <a:pt x="242" y="68"/>
                  </a:lnTo>
                  <a:lnTo>
                    <a:pt x="232" y="72"/>
                  </a:lnTo>
                  <a:lnTo>
                    <a:pt x="230" y="74"/>
                  </a:lnTo>
                  <a:lnTo>
                    <a:pt x="232" y="76"/>
                  </a:lnTo>
                  <a:lnTo>
                    <a:pt x="232" y="76"/>
                  </a:lnTo>
                  <a:close/>
                  <a:moveTo>
                    <a:pt x="256" y="104"/>
                  </a:moveTo>
                  <a:lnTo>
                    <a:pt x="256" y="104"/>
                  </a:lnTo>
                  <a:lnTo>
                    <a:pt x="260" y="102"/>
                  </a:lnTo>
                  <a:lnTo>
                    <a:pt x="264" y="98"/>
                  </a:lnTo>
                  <a:lnTo>
                    <a:pt x="266" y="92"/>
                  </a:lnTo>
                  <a:lnTo>
                    <a:pt x="268" y="88"/>
                  </a:lnTo>
                  <a:lnTo>
                    <a:pt x="268" y="88"/>
                  </a:lnTo>
                  <a:lnTo>
                    <a:pt x="266" y="86"/>
                  </a:lnTo>
                  <a:lnTo>
                    <a:pt x="262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60" y="84"/>
                  </a:lnTo>
                  <a:lnTo>
                    <a:pt x="260" y="84"/>
                  </a:lnTo>
                  <a:lnTo>
                    <a:pt x="254" y="84"/>
                  </a:lnTo>
                  <a:lnTo>
                    <a:pt x="254" y="84"/>
                  </a:lnTo>
                  <a:lnTo>
                    <a:pt x="256" y="82"/>
                  </a:lnTo>
                  <a:lnTo>
                    <a:pt x="254" y="80"/>
                  </a:lnTo>
                  <a:lnTo>
                    <a:pt x="248" y="78"/>
                  </a:lnTo>
                  <a:lnTo>
                    <a:pt x="242" y="78"/>
                  </a:lnTo>
                  <a:lnTo>
                    <a:pt x="240" y="78"/>
                  </a:lnTo>
                  <a:lnTo>
                    <a:pt x="238" y="80"/>
                  </a:lnTo>
                  <a:lnTo>
                    <a:pt x="238" y="80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36" y="80"/>
                  </a:lnTo>
                  <a:lnTo>
                    <a:pt x="236" y="80"/>
                  </a:lnTo>
                  <a:lnTo>
                    <a:pt x="238" y="84"/>
                  </a:lnTo>
                  <a:lnTo>
                    <a:pt x="242" y="88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6" y="88"/>
                  </a:lnTo>
                  <a:lnTo>
                    <a:pt x="232" y="84"/>
                  </a:lnTo>
                  <a:lnTo>
                    <a:pt x="232" y="84"/>
                  </a:lnTo>
                  <a:lnTo>
                    <a:pt x="230" y="86"/>
                  </a:lnTo>
                  <a:lnTo>
                    <a:pt x="230" y="88"/>
                  </a:lnTo>
                  <a:lnTo>
                    <a:pt x="230" y="90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42" y="100"/>
                  </a:lnTo>
                  <a:lnTo>
                    <a:pt x="250" y="104"/>
                  </a:lnTo>
                  <a:lnTo>
                    <a:pt x="256" y="106"/>
                  </a:lnTo>
                  <a:lnTo>
                    <a:pt x="256" y="106"/>
                  </a:lnTo>
                  <a:lnTo>
                    <a:pt x="254" y="104"/>
                  </a:lnTo>
                  <a:lnTo>
                    <a:pt x="254" y="104"/>
                  </a:lnTo>
                  <a:lnTo>
                    <a:pt x="256" y="104"/>
                  </a:lnTo>
                  <a:lnTo>
                    <a:pt x="256" y="104"/>
                  </a:lnTo>
                  <a:close/>
                  <a:moveTo>
                    <a:pt x="426" y="694"/>
                  </a:moveTo>
                  <a:lnTo>
                    <a:pt x="426" y="694"/>
                  </a:lnTo>
                  <a:lnTo>
                    <a:pt x="420" y="690"/>
                  </a:lnTo>
                  <a:lnTo>
                    <a:pt x="416" y="686"/>
                  </a:lnTo>
                  <a:lnTo>
                    <a:pt x="412" y="680"/>
                  </a:lnTo>
                  <a:lnTo>
                    <a:pt x="406" y="678"/>
                  </a:lnTo>
                  <a:lnTo>
                    <a:pt x="406" y="678"/>
                  </a:lnTo>
                  <a:lnTo>
                    <a:pt x="390" y="676"/>
                  </a:lnTo>
                  <a:lnTo>
                    <a:pt x="374" y="676"/>
                  </a:lnTo>
                  <a:lnTo>
                    <a:pt x="374" y="676"/>
                  </a:lnTo>
                  <a:lnTo>
                    <a:pt x="376" y="672"/>
                  </a:lnTo>
                  <a:lnTo>
                    <a:pt x="378" y="666"/>
                  </a:lnTo>
                  <a:lnTo>
                    <a:pt x="378" y="666"/>
                  </a:lnTo>
                  <a:lnTo>
                    <a:pt x="376" y="664"/>
                  </a:lnTo>
                  <a:lnTo>
                    <a:pt x="368" y="660"/>
                  </a:lnTo>
                  <a:lnTo>
                    <a:pt x="360" y="658"/>
                  </a:lnTo>
                  <a:lnTo>
                    <a:pt x="356" y="660"/>
                  </a:lnTo>
                  <a:lnTo>
                    <a:pt x="354" y="662"/>
                  </a:lnTo>
                  <a:lnTo>
                    <a:pt x="354" y="662"/>
                  </a:lnTo>
                  <a:lnTo>
                    <a:pt x="348" y="662"/>
                  </a:lnTo>
                  <a:lnTo>
                    <a:pt x="346" y="664"/>
                  </a:lnTo>
                  <a:lnTo>
                    <a:pt x="344" y="664"/>
                  </a:lnTo>
                  <a:lnTo>
                    <a:pt x="344" y="664"/>
                  </a:lnTo>
                  <a:lnTo>
                    <a:pt x="342" y="662"/>
                  </a:lnTo>
                  <a:lnTo>
                    <a:pt x="342" y="662"/>
                  </a:lnTo>
                  <a:lnTo>
                    <a:pt x="352" y="656"/>
                  </a:lnTo>
                  <a:lnTo>
                    <a:pt x="354" y="654"/>
                  </a:lnTo>
                  <a:lnTo>
                    <a:pt x="354" y="652"/>
                  </a:lnTo>
                  <a:lnTo>
                    <a:pt x="346" y="652"/>
                  </a:lnTo>
                  <a:lnTo>
                    <a:pt x="346" y="652"/>
                  </a:lnTo>
                  <a:lnTo>
                    <a:pt x="332" y="654"/>
                  </a:lnTo>
                  <a:lnTo>
                    <a:pt x="332" y="654"/>
                  </a:lnTo>
                  <a:lnTo>
                    <a:pt x="346" y="642"/>
                  </a:lnTo>
                  <a:lnTo>
                    <a:pt x="346" y="642"/>
                  </a:lnTo>
                  <a:lnTo>
                    <a:pt x="348" y="640"/>
                  </a:lnTo>
                  <a:lnTo>
                    <a:pt x="348" y="638"/>
                  </a:lnTo>
                  <a:lnTo>
                    <a:pt x="346" y="630"/>
                  </a:lnTo>
                  <a:lnTo>
                    <a:pt x="344" y="622"/>
                  </a:lnTo>
                  <a:lnTo>
                    <a:pt x="342" y="620"/>
                  </a:lnTo>
                  <a:lnTo>
                    <a:pt x="344" y="618"/>
                  </a:lnTo>
                  <a:lnTo>
                    <a:pt x="344" y="618"/>
                  </a:lnTo>
                  <a:lnTo>
                    <a:pt x="342" y="616"/>
                  </a:lnTo>
                  <a:lnTo>
                    <a:pt x="338" y="614"/>
                  </a:lnTo>
                  <a:lnTo>
                    <a:pt x="324" y="604"/>
                  </a:lnTo>
                  <a:lnTo>
                    <a:pt x="298" y="592"/>
                  </a:lnTo>
                  <a:lnTo>
                    <a:pt x="298" y="592"/>
                  </a:lnTo>
                  <a:lnTo>
                    <a:pt x="298" y="592"/>
                  </a:lnTo>
                  <a:lnTo>
                    <a:pt x="298" y="590"/>
                  </a:lnTo>
                  <a:lnTo>
                    <a:pt x="294" y="580"/>
                  </a:lnTo>
                  <a:lnTo>
                    <a:pt x="290" y="572"/>
                  </a:lnTo>
                  <a:lnTo>
                    <a:pt x="286" y="570"/>
                  </a:lnTo>
                  <a:lnTo>
                    <a:pt x="286" y="570"/>
                  </a:lnTo>
                  <a:lnTo>
                    <a:pt x="286" y="566"/>
                  </a:lnTo>
                  <a:lnTo>
                    <a:pt x="284" y="564"/>
                  </a:lnTo>
                  <a:lnTo>
                    <a:pt x="278" y="562"/>
                  </a:lnTo>
                  <a:lnTo>
                    <a:pt x="278" y="562"/>
                  </a:lnTo>
                  <a:lnTo>
                    <a:pt x="276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0" y="556"/>
                  </a:lnTo>
                  <a:lnTo>
                    <a:pt x="258" y="550"/>
                  </a:lnTo>
                  <a:lnTo>
                    <a:pt x="240" y="544"/>
                  </a:lnTo>
                  <a:lnTo>
                    <a:pt x="226" y="536"/>
                  </a:lnTo>
                  <a:lnTo>
                    <a:pt x="226" y="536"/>
                  </a:lnTo>
                  <a:lnTo>
                    <a:pt x="230" y="536"/>
                  </a:lnTo>
                  <a:lnTo>
                    <a:pt x="230" y="536"/>
                  </a:lnTo>
                  <a:lnTo>
                    <a:pt x="228" y="532"/>
                  </a:lnTo>
                  <a:lnTo>
                    <a:pt x="226" y="530"/>
                  </a:lnTo>
                  <a:lnTo>
                    <a:pt x="224" y="530"/>
                  </a:lnTo>
                  <a:lnTo>
                    <a:pt x="224" y="530"/>
                  </a:lnTo>
                  <a:lnTo>
                    <a:pt x="224" y="534"/>
                  </a:lnTo>
                  <a:lnTo>
                    <a:pt x="224" y="534"/>
                  </a:lnTo>
                  <a:lnTo>
                    <a:pt x="226" y="534"/>
                  </a:lnTo>
                  <a:lnTo>
                    <a:pt x="226" y="534"/>
                  </a:lnTo>
                  <a:lnTo>
                    <a:pt x="224" y="534"/>
                  </a:lnTo>
                  <a:lnTo>
                    <a:pt x="224" y="534"/>
                  </a:lnTo>
                  <a:lnTo>
                    <a:pt x="224" y="534"/>
                  </a:lnTo>
                  <a:lnTo>
                    <a:pt x="224" y="534"/>
                  </a:lnTo>
                  <a:lnTo>
                    <a:pt x="218" y="534"/>
                  </a:lnTo>
                  <a:lnTo>
                    <a:pt x="216" y="534"/>
                  </a:lnTo>
                  <a:lnTo>
                    <a:pt x="212" y="536"/>
                  </a:lnTo>
                  <a:lnTo>
                    <a:pt x="212" y="536"/>
                  </a:lnTo>
                  <a:lnTo>
                    <a:pt x="212" y="544"/>
                  </a:lnTo>
                  <a:lnTo>
                    <a:pt x="212" y="546"/>
                  </a:lnTo>
                  <a:lnTo>
                    <a:pt x="208" y="548"/>
                  </a:lnTo>
                  <a:lnTo>
                    <a:pt x="208" y="548"/>
                  </a:lnTo>
                  <a:lnTo>
                    <a:pt x="208" y="546"/>
                  </a:lnTo>
                  <a:lnTo>
                    <a:pt x="208" y="546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206" y="544"/>
                  </a:lnTo>
                  <a:lnTo>
                    <a:pt x="208" y="538"/>
                  </a:lnTo>
                  <a:lnTo>
                    <a:pt x="208" y="538"/>
                  </a:lnTo>
                  <a:lnTo>
                    <a:pt x="212" y="534"/>
                  </a:lnTo>
                  <a:lnTo>
                    <a:pt x="216" y="526"/>
                  </a:lnTo>
                  <a:lnTo>
                    <a:pt x="216" y="526"/>
                  </a:lnTo>
                  <a:lnTo>
                    <a:pt x="206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84" y="528"/>
                  </a:lnTo>
                  <a:lnTo>
                    <a:pt x="178" y="532"/>
                  </a:lnTo>
                  <a:lnTo>
                    <a:pt x="172" y="536"/>
                  </a:lnTo>
                  <a:lnTo>
                    <a:pt x="166" y="542"/>
                  </a:lnTo>
                  <a:lnTo>
                    <a:pt x="166" y="542"/>
                  </a:lnTo>
                  <a:lnTo>
                    <a:pt x="162" y="534"/>
                  </a:lnTo>
                  <a:lnTo>
                    <a:pt x="154" y="526"/>
                  </a:lnTo>
                  <a:lnTo>
                    <a:pt x="154" y="526"/>
                  </a:lnTo>
                  <a:lnTo>
                    <a:pt x="154" y="528"/>
                  </a:lnTo>
                  <a:lnTo>
                    <a:pt x="154" y="532"/>
                  </a:lnTo>
                  <a:lnTo>
                    <a:pt x="156" y="538"/>
                  </a:lnTo>
                  <a:lnTo>
                    <a:pt x="156" y="538"/>
                  </a:lnTo>
                  <a:lnTo>
                    <a:pt x="154" y="552"/>
                  </a:lnTo>
                  <a:lnTo>
                    <a:pt x="152" y="568"/>
                  </a:lnTo>
                  <a:lnTo>
                    <a:pt x="152" y="568"/>
                  </a:lnTo>
                  <a:lnTo>
                    <a:pt x="152" y="570"/>
                  </a:lnTo>
                  <a:lnTo>
                    <a:pt x="152" y="570"/>
                  </a:lnTo>
                  <a:lnTo>
                    <a:pt x="148" y="574"/>
                  </a:lnTo>
                  <a:lnTo>
                    <a:pt x="148" y="574"/>
                  </a:lnTo>
                  <a:lnTo>
                    <a:pt x="140" y="578"/>
                  </a:lnTo>
                  <a:lnTo>
                    <a:pt x="136" y="580"/>
                  </a:lnTo>
                  <a:lnTo>
                    <a:pt x="134" y="584"/>
                  </a:lnTo>
                  <a:lnTo>
                    <a:pt x="134" y="584"/>
                  </a:lnTo>
                  <a:lnTo>
                    <a:pt x="130" y="586"/>
                  </a:lnTo>
                  <a:lnTo>
                    <a:pt x="130" y="586"/>
                  </a:lnTo>
                  <a:lnTo>
                    <a:pt x="130" y="584"/>
                  </a:lnTo>
                  <a:lnTo>
                    <a:pt x="130" y="584"/>
                  </a:lnTo>
                  <a:lnTo>
                    <a:pt x="126" y="584"/>
                  </a:lnTo>
                  <a:lnTo>
                    <a:pt x="124" y="586"/>
                  </a:lnTo>
                  <a:lnTo>
                    <a:pt x="124" y="586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8"/>
                  </a:lnTo>
                  <a:lnTo>
                    <a:pt x="118" y="592"/>
                  </a:lnTo>
                  <a:lnTo>
                    <a:pt x="114" y="598"/>
                  </a:lnTo>
                  <a:lnTo>
                    <a:pt x="112" y="600"/>
                  </a:lnTo>
                  <a:lnTo>
                    <a:pt x="112" y="602"/>
                  </a:lnTo>
                  <a:lnTo>
                    <a:pt x="114" y="604"/>
                  </a:lnTo>
                  <a:lnTo>
                    <a:pt x="118" y="606"/>
                  </a:lnTo>
                  <a:lnTo>
                    <a:pt x="118" y="606"/>
                  </a:lnTo>
                  <a:lnTo>
                    <a:pt x="110" y="614"/>
                  </a:lnTo>
                  <a:lnTo>
                    <a:pt x="104" y="624"/>
                  </a:lnTo>
                  <a:lnTo>
                    <a:pt x="104" y="624"/>
                  </a:lnTo>
                  <a:lnTo>
                    <a:pt x="104" y="630"/>
                  </a:lnTo>
                  <a:lnTo>
                    <a:pt x="106" y="636"/>
                  </a:lnTo>
                  <a:lnTo>
                    <a:pt x="112" y="650"/>
                  </a:lnTo>
                  <a:lnTo>
                    <a:pt x="112" y="650"/>
                  </a:lnTo>
                  <a:lnTo>
                    <a:pt x="118" y="668"/>
                  </a:lnTo>
                  <a:lnTo>
                    <a:pt x="120" y="678"/>
                  </a:lnTo>
                  <a:lnTo>
                    <a:pt x="120" y="688"/>
                  </a:lnTo>
                  <a:lnTo>
                    <a:pt x="120" y="688"/>
                  </a:lnTo>
                  <a:lnTo>
                    <a:pt x="120" y="692"/>
                  </a:lnTo>
                  <a:lnTo>
                    <a:pt x="122" y="698"/>
                  </a:lnTo>
                  <a:lnTo>
                    <a:pt x="130" y="706"/>
                  </a:lnTo>
                  <a:lnTo>
                    <a:pt x="146" y="720"/>
                  </a:lnTo>
                  <a:lnTo>
                    <a:pt x="146" y="720"/>
                  </a:lnTo>
                  <a:lnTo>
                    <a:pt x="152" y="728"/>
                  </a:lnTo>
                  <a:lnTo>
                    <a:pt x="152" y="736"/>
                  </a:lnTo>
                  <a:lnTo>
                    <a:pt x="150" y="744"/>
                  </a:lnTo>
                  <a:lnTo>
                    <a:pt x="144" y="752"/>
                  </a:lnTo>
                  <a:lnTo>
                    <a:pt x="132" y="768"/>
                  </a:lnTo>
                  <a:lnTo>
                    <a:pt x="126" y="776"/>
                  </a:lnTo>
                  <a:lnTo>
                    <a:pt x="124" y="784"/>
                  </a:lnTo>
                  <a:lnTo>
                    <a:pt x="124" y="784"/>
                  </a:lnTo>
                  <a:lnTo>
                    <a:pt x="120" y="790"/>
                  </a:lnTo>
                  <a:lnTo>
                    <a:pt x="114" y="798"/>
                  </a:lnTo>
                  <a:lnTo>
                    <a:pt x="108" y="806"/>
                  </a:lnTo>
                  <a:lnTo>
                    <a:pt x="100" y="810"/>
                  </a:lnTo>
                  <a:lnTo>
                    <a:pt x="100" y="810"/>
                  </a:lnTo>
                  <a:lnTo>
                    <a:pt x="96" y="814"/>
                  </a:lnTo>
                  <a:lnTo>
                    <a:pt x="94" y="820"/>
                  </a:lnTo>
                  <a:lnTo>
                    <a:pt x="92" y="824"/>
                  </a:lnTo>
                  <a:lnTo>
                    <a:pt x="92" y="826"/>
                  </a:lnTo>
                  <a:lnTo>
                    <a:pt x="94" y="828"/>
                  </a:lnTo>
                  <a:lnTo>
                    <a:pt x="98" y="828"/>
                  </a:lnTo>
                  <a:lnTo>
                    <a:pt x="98" y="828"/>
                  </a:lnTo>
                  <a:lnTo>
                    <a:pt x="96" y="830"/>
                  </a:lnTo>
                  <a:lnTo>
                    <a:pt x="94" y="832"/>
                  </a:lnTo>
                  <a:lnTo>
                    <a:pt x="92" y="836"/>
                  </a:lnTo>
                  <a:lnTo>
                    <a:pt x="92" y="836"/>
                  </a:lnTo>
                  <a:lnTo>
                    <a:pt x="90" y="838"/>
                  </a:lnTo>
                  <a:lnTo>
                    <a:pt x="88" y="838"/>
                  </a:lnTo>
                  <a:lnTo>
                    <a:pt x="88" y="838"/>
                  </a:lnTo>
                  <a:lnTo>
                    <a:pt x="88" y="838"/>
                  </a:lnTo>
                  <a:lnTo>
                    <a:pt x="88" y="838"/>
                  </a:lnTo>
                  <a:lnTo>
                    <a:pt x="86" y="840"/>
                  </a:lnTo>
                  <a:lnTo>
                    <a:pt x="82" y="838"/>
                  </a:lnTo>
                  <a:lnTo>
                    <a:pt x="82" y="838"/>
                  </a:lnTo>
                  <a:lnTo>
                    <a:pt x="84" y="838"/>
                  </a:lnTo>
                  <a:lnTo>
                    <a:pt x="82" y="838"/>
                  </a:lnTo>
                  <a:lnTo>
                    <a:pt x="84" y="838"/>
                  </a:lnTo>
                  <a:lnTo>
                    <a:pt x="84" y="838"/>
                  </a:lnTo>
                  <a:lnTo>
                    <a:pt x="80" y="836"/>
                  </a:lnTo>
                  <a:lnTo>
                    <a:pt x="80" y="836"/>
                  </a:lnTo>
                  <a:lnTo>
                    <a:pt x="82" y="840"/>
                  </a:lnTo>
                  <a:lnTo>
                    <a:pt x="82" y="840"/>
                  </a:lnTo>
                  <a:lnTo>
                    <a:pt x="82" y="842"/>
                  </a:lnTo>
                  <a:lnTo>
                    <a:pt x="80" y="842"/>
                  </a:lnTo>
                  <a:lnTo>
                    <a:pt x="80" y="842"/>
                  </a:lnTo>
                  <a:lnTo>
                    <a:pt x="86" y="844"/>
                  </a:lnTo>
                  <a:lnTo>
                    <a:pt x="86" y="844"/>
                  </a:lnTo>
                  <a:lnTo>
                    <a:pt x="80" y="844"/>
                  </a:lnTo>
                  <a:lnTo>
                    <a:pt x="80" y="844"/>
                  </a:lnTo>
                  <a:lnTo>
                    <a:pt x="80" y="846"/>
                  </a:lnTo>
                  <a:lnTo>
                    <a:pt x="80" y="848"/>
                  </a:lnTo>
                  <a:lnTo>
                    <a:pt x="82" y="848"/>
                  </a:lnTo>
                  <a:lnTo>
                    <a:pt x="82" y="848"/>
                  </a:lnTo>
                  <a:lnTo>
                    <a:pt x="78" y="848"/>
                  </a:lnTo>
                  <a:lnTo>
                    <a:pt x="78" y="848"/>
                  </a:lnTo>
                  <a:lnTo>
                    <a:pt x="90" y="858"/>
                  </a:lnTo>
                  <a:lnTo>
                    <a:pt x="90" y="858"/>
                  </a:lnTo>
                  <a:lnTo>
                    <a:pt x="86" y="858"/>
                  </a:lnTo>
                  <a:lnTo>
                    <a:pt x="86" y="858"/>
                  </a:lnTo>
                  <a:lnTo>
                    <a:pt x="94" y="860"/>
                  </a:lnTo>
                  <a:lnTo>
                    <a:pt x="104" y="860"/>
                  </a:lnTo>
                  <a:lnTo>
                    <a:pt x="104" y="860"/>
                  </a:lnTo>
                  <a:lnTo>
                    <a:pt x="112" y="856"/>
                  </a:lnTo>
                  <a:lnTo>
                    <a:pt x="120" y="854"/>
                  </a:lnTo>
                  <a:lnTo>
                    <a:pt x="124" y="854"/>
                  </a:lnTo>
                  <a:lnTo>
                    <a:pt x="124" y="854"/>
                  </a:lnTo>
                  <a:lnTo>
                    <a:pt x="120" y="852"/>
                  </a:lnTo>
                  <a:lnTo>
                    <a:pt x="118" y="850"/>
                  </a:lnTo>
                  <a:lnTo>
                    <a:pt x="118" y="848"/>
                  </a:lnTo>
                  <a:lnTo>
                    <a:pt x="118" y="848"/>
                  </a:lnTo>
                  <a:lnTo>
                    <a:pt x="130" y="846"/>
                  </a:lnTo>
                  <a:lnTo>
                    <a:pt x="136" y="846"/>
                  </a:lnTo>
                  <a:lnTo>
                    <a:pt x="138" y="844"/>
                  </a:lnTo>
                  <a:lnTo>
                    <a:pt x="138" y="844"/>
                  </a:lnTo>
                  <a:lnTo>
                    <a:pt x="138" y="844"/>
                  </a:lnTo>
                  <a:lnTo>
                    <a:pt x="142" y="844"/>
                  </a:lnTo>
                  <a:lnTo>
                    <a:pt x="144" y="846"/>
                  </a:lnTo>
                  <a:lnTo>
                    <a:pt x="146" y="844"/>
                  </a:lnTo>
                  <a:lnTo>
                    <a:pt x="146" y="844"/>
                  </a:lnTo>
                  <a:lnTo>
                    <a:pt x="142" y="844"/>
                  </a:lnTo>
                  <a:lnTo>
                    <a:pt x="138" y="840"/>
                  </a:lnTo>
                  <a:lnTo>
                    <a:pt x="138" y="840"/>
                  </a:lnTo>
                  <a:lnTo>
                    <a:pt x="144" y="840"/>
                  </a:lnTo>
                  <a:lnTo>
                    <a:pt x="156" y="840"/>
                  </a:lnTo>
                  <a:lnTo>
                    <a:pt x="178" y="840"/>
                  </a:lnTo>
                  <a:lnTo>
                    <a:pt x="178" y="840"/>
                  </a:lnTo>
                  <a:lnTo>
                    <a:pt x="188" y="838"/>
                  </a:lnTo>
                  <a:lnTo>
                    <a:pt x="196" y="836"/>
                  </a:lnTo>
                  <a:lnTo>
                    <a:pt x="198" y="834"/>
                  </a:lnTo>
                  <a:lnTo>
                    <a:pt x="200" y="830"/>
                  </a:lnTo>
                  <a:lnTo>
                    <a:pt x="200" y="826"/>
                  </a:lnTo>
                  <a:lnTo>
                    <a:pt x="198" y="822"/>
                  </a:lnTo>
                  <a:lnTo>
                    <a:pt x="198" y="822"/>
                  </a:lnTo>
                  <a:lnTo>
                    <a:pt x="200" y="826"/>
                  </a:lnTo>
                  <a:lnTo>
                    <a:pt x="206" y="830"/>
                  </a:lnTo>
                  <a:lnTo>
                    <a:pt x="212" y="830"/>
                  </a:lnTo>
                  <a:lnTo>
                    <a:pt x="220" y="830"/>
                  </a:lnTo>
                  <a:lnTo>
                    <a:pt x="220" y="830"/>
                  </a:lnTo>
                  <a:lnTo>
                    <a:pt x="238" y="826"/>
                  </a:lnTo>
                  <a:lnTo>
                    <a:pt x="248" y="822"/>
                  </a:lnTo>
                  <a:lnTo>
                    <a:pt x="252" y="818"/>
                  </a:lnTo>
                  <a:lnTo>
                    <a:pt x="252" y="818"/>
                  </a:lnTo>
                  <a:lnTo>
                    <a:pt x="252" y="820"/>
                  </a:lnTo>
                  <a:lnTo>
                    <a:pt x="248" y="822"/>
                  </a:lnTo>
                  <a:lnTo>
                    <a:pt x="244" y="824"/>
                  </a:lnTo>
                  <a:lnTo>
                    <a:pt x="244" y="824"/>
                  </a:lnTo>
                  <a:lnTo>
                    <a:pt x="250" y="824"/>
                  </a:lnTo>
                  <a:lnTo>
                    <a:pt x="256" y="822"/>
                  </a:lnTo>
                  <a:lnTo>
                    <a:pt x="268" y="814"/>
                  </a:lnTo>
                  <a:lnTo>
                    <a:pt x="280" y="804"/>
                  </a:lnTo>
                  <a:lnTo>
                    <a:pt x="286" y="800"/>
                  </a:lnTo>
                  <a:lnTo>
                    <a:pt x="290" y="798"/>
                  </a:lnTo>
                  <a:lnTo>
                    <a:pt x="290" y="798"/>
                  </a:lnTo>
                  <a:lnTo>
                    <a:pt x="308" y="794"/>
                  </a:lnTo>
                  <a:lnTo>
                    <a:pt x="326" y="792"/>
                  </a:lnTo>
                  <a:lnTo>
                    <a:pt x="342" y="786"/>
                  </a:lnTo>
                  <a:lnTo>
                    <a:pt x="350" y="784"/>
                  </a:lnTo>
                  <a:lnTo>
                    <a:pt x="358" y="778"/>
                  </a:lnTo>
                  <a:lnTo>
                    <a:pt x="358" y="778"/>
                  </a:lnTo>
                  <a:lnTo>
                    <a:pt x="374" y="756"/>
                  </a:lnTo>
                  <a:lnTo>
                    <a:pt x="388" y="740"/>
                  </a:lnTo>
                  <a:lnTo>
                    <a:pt x="388" y="740"/>
                  </a:lnTo>
                  <a:lnTo>
                    <a:pt x="390" y="740"/>
                  </a:lnTo>
                  <a:lnTo>
                    <a:pt x="394" y="740"/>
                  </a:lnTo>
                  <a:lnTo>
                    <a:pt x="400" y="736"/>
                  </a:lnTo>
                  <a:lnTo>
                    <a:pt x="408" y="728"/>
                  </a:lnTo>
                  <a:lnTo>
                    <a:pt x="418" y="720"/>
                  </a:lnTo>
                  <a:lnTo>
                    <a:pt x="424" y="712"/>
                  </a:lnTo>
                  <a:lnTo>
                    <a:pt x="428" y="702"/>
                  </a:lnTo>
                  <a:lnTo>
                    <a:pt x="430" y="696"/>
                  </a:lnTo>
                  <a:lnTo>
                    <a:pt x="428" y="694"/>
                  </a:lnTo>
                  <a:lnTo>
                    <a:pt x="426" y="694"/>
                  </a:lnTo>
                  <a:lnTo>
                    <a:pt x="426" y="694"/>
                  </a:lnTo>
                  <a:close/>
                  <a:moveTo>
                    <a:pt x="210" y="474"/>
                  </a:moveTo>
                  <a:lnTo>
                    <a:pt x="210" y="474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2" y="476"/>
                  </a:lnTo>
                  <a:lnTo>
                    <a:pt x="212" y="476"/>
                  </a:lnTo>
                  <a:lnTo>
                    <a:pt x="214" y="476"/>
                  </a:lnTo>
                  <a:lnTo>
                    <a:pt x="214" y="476"/>
                  </a:lnTo>
                  <a:lnTo>
                    <a:pt x="224" y="482"/>
                  </a:lnTo>
                  <a:lnTo>
                    <a:pt x="232" y="484"/>
                  </a:lnTo>
                  <a:lnTo>
                    <a:pt x="232" y="484"/>
                  </a:lnTo>
                  <a:lnTo>
                    <a:pt x="246" y="486"/>
                  </a:lnTo>
                  <a:lnTo>
                    <a:pt x="250" y="486"/>
                  </a:lnTo>
                  <a:lnTo>
                    <a:pt x="252" y="486"/>
                  </a:lnTo>
                  <a:lnTo>
                    <a:pt x="252" y="486"/>
                  </a:lnTo>
                  <a:lnTo>
                    <a:pt x="252" y="482"/>
                  </a:lnTo>
                  <a:lnTo>
                    <a:pt x="248" y="478"/>
                  </a:lnTo>
                  <a:lnTo>
                    <a:pt x="236" y="470"/>
                  </a:lnTo>
                  <a:lnTo>
                    <a:pt x="236" y="470"/>
                  </a:lnTo>
                  <a:lnTo>
                    <a:pt x="228" y="464"/>
                  </a:lnTo>
                  <a:lnTo>
                    <a:pt x="224" y="464"/>
                  </a:lnTo>
                  <a:lnTo>
                    <a:pt x="222" y="466"/>
                  </a:lnTo>
                  <a:lnTo>
                    <a:pt x="222" y="466"/>
                  </a:lnTo>
                  <a:lnTo>
                    <a:pt x="224" y="470"/>
                  </a:lnTo>
                  <a:lnTo>
                    <a:pt x="224" y="474"/>
                  </a:lnTo>
                  <a:lnTo>
                    <a:pt x="222" y="476"/>
                  </a:lnTo>
                  <a:lnTo>
                    <a:pt x="222" y="476"/>
                  </a:lnTo>
                  <a:lnTo>
                    <a:pt x="216" y="474"/>
                  </a:lnTo>
                  <a:lnTo>
                    <a:pt x="212" y="472"/>
                  </a:lnTo>
                  <a:lnTo>
                    <a:pt x="210" y="472"/>
                  </a:lnTo>
                  <a:lnTo>
                    <a:pt x="210" y="474"/>
                  </a:lnTo>
                  <a:lnTo>
                    <a:pt x="210" y="474"/>
                  </a:lnTo>
                  <a:close/>
                  <a:moveTo>
                    <a:pt x="344" y="298"/>
                  </a:moveTo>
                  <a:lnTo>
                    <a:pt x="344" y="298"/>
                  </a:lnTo>
                  <a:lnTo>
                    <a:pt x="338" y="294"/>
                  </a:lnTo>
                  <a:lnTo>
                    <a:pt x="330" y="290"/>
                  </a:lnTo>
                  <a:lnTo>
                    <a:pt x="330" y="290"/>
                  </a:lnTo>
                  <a:lnTo>
                    <a:pt x="328" y="292"/>
                  </a:lnTo>
                  <a:lnTo>
                    <a:pt x="328" y="292"/>
                  </a:lnTo>
                  <a:lnTo>
                    <a:pt x="332" y="296"/>
                  </a:lnTo>
                  <a:lnTo>
                    <a:pt x="332" y="296"/>
                  </a:lnTo>
                  <a:lnTo>
                    <a:pt x="320" y="302"/>
                  </a:lnTo>
                  <a:lnTo>
                    <a:pt x="318" y="304"/>
                  </a:lnTo>
                  <a:lnTo>
                    <a:pt x="318" y="304"/>
                  </a:lnTo>
                  <a:lnTo>
                    <a:pt x="326" y="302"/>
                  </a:lnTo>
                  <a:lnTo>
                    <a:pt x="326" y="302"/>
                  </a:lnTo>
                  <a:lnTo>
                    <a:pt x="338" y="300"/>
                  </a:lnTo>
                  <a:lnTo>
                    <a:pt x="344" y="300"/>
                  </a:lnTo>
                  <a:lnTo>
                    <a:pt x="344" y="298"/>
                  </a:lnTo>
                  <a:lnTo>
                    <a:pt x="344" y="298"/>
                  </a:lnTo>
                  <a:lnTo>
                    <a:pt x="344" y="298"/>
                  </a:lnTo>
                  <a:close/>
                  <a:moveTo>
                    <a:pt x="274" y="150"/>
                  </a:moveTo>
                  <a:lnTo>
                    <a:pt x="274" y="150"/>
                  </a:lnTo>
                  <a:lnTo>
                    <a:pt x="278" y="152"/>
                  </a:lnTo>
                  <a:lnTo>
                    <a:pt x="284" y="154"/>
                  </a:lnTo>
                  <a:lnTo>
                    <a:pt x="294" y="158"/>
                  </a:lnTo>
                  <a:lnTo>
                    <a:pt x="294" y="158"/>
                  </a:lnTo>
                  <a:lnTo>
                    <a:pt x="294" y="156"/>
                  </a:lnTo>
                  <a:lnTo>
                    <a:pt x="292" y="154"/>
                  </a:lnTo>
                  <a:lnTo>
                    <a:pt x="292" y="154"/>
                  </a:lnTo>
                  <a:lnTo>
                    <a:pt x="288" y="148"/>
                  </a:lnTo>
                  <a:lnTo>
                    <a:pt x="284" y="144"/>
                  </a:lnTo>
                  <a:lnTo>
                    <a:pt x="282" y="144"/>
                  </a:lnTo>
                  <a:lnTo>
                    <a:pt x="280" y="144"/>
                  </a:lnTo>
                  <a:lnTo>
                    <a:pt x="274" y="150"/>
                  </a:lnTo>
                  <a:lnTo>
                    <a:pt x="274" y="150"/>
                  </a:lnTo>
                  <a:close/>
                  <a:moveTo>
                    <a:pt x="634" y="326"/>
                  </a:moveTo>
                  <a:lnTo>
                    <a:pt x="634" y="326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6" y="320"/>
                  </a:lnTo>
                  <a:lnTo>
                    <a:pt x="632" y="310"/>
                  </a:lnTo>
                  <a:lnTo>
                    <a:pt x="632" y="310"/>
                  </a:lnTo>
                  <a:lnTo>
                    <a:pt x="632" y="320"/>
                  </a:lnTo>
                  <a:lnTo>
                    <a:pt x="632" y="324"/>
                  </a:lnTo>
                  <a:lnTo>
                    <a:pt x="634" y="326"/>
                  </a:lnTo>
                  <a:lnTo>
                    <a:pt x="634" y="326"/>
                  </a:lnTo>
                  <a:close/>
                  <a:moveTo>
                    <a:pt x="284" y="94"/>
                  </a:moveTo>
                  <a:lnTo>
                    <a:pt x="284" y="94"/>
                  </a:lnTo>
                  <a:lnTo>
                    <a:pt x="282" y="92"/>
                  </a:lnTo>
                  <a:lnTo>
                    <a:pt x="280" y="92"/>
                  </a:lnTo>
                  <a:lnTo>
                    <a:pt x="280" y="92"/>
                  </a:lnTo>
                  <a:lnTo>
                    <a:pt x="278" y="92"/>
                  </a:lnTo>
                  <a:lnTo>
                    <a:pt x="278" y="92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76" y="94"/>
                  </a:lnTo>
                  <a:lnTo>
                    <a:pt x="274" y="94"/>
                  </a:lnTo>
                  <a:lnTo>
                    <a:pt x="274" y="92"/>
                  </a:lnTo>
                  <a:lnTo>
                    <a:pt x="272" y="94"/>
                  </a:lnTo>
                  <a:lnTo>
                    <a:pt x="272" y="94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4" y="102"/>
                  </a:lnTo>
                  <a:lnTo>
                    <a:pt x="274" y="102"/>
                  </a:lnTo>
                  <a:lnTo>
                    <a:pt x="280" y="100"/>
                  </a:lnTo>
                  <a:lnTo>
                    <a:pt x="284" y="96"/>
                  </a:lnTo>
                  <a:lnTo>
                    <a:pt x="284" y="94"/>
                  </a:lnTo>
                  <a:lnTo>
                    <a:pt x="284" y="94"/>
                  </a:lnTo>
                  <a:close/>
                  <a:moveTo>
                    <a:pt x="462" y="172"/>
                  </a:moveTo>
                  <a:lnTo>
                    <a:pt x="462" y="172"/>
                  </a:lnTo>
                  <a:lnTo>
                    <a:pt x="462" y="174"/>
                  </a:lnTo>
                  <a:lnTo>
                    <a:pt x="462" y="174"/>
                  </a:lnTo>
                  <a:lnTo>
                    <a:pt x="460" y="174"/>
                  </a:lnTo>
                  <a:lnTo>
                    <a:pt x="460" y="174"/>
                  </a:lnTo>
                  <a:lnTo>
                    <a:pt x="466" y="182"/>
                  </a:lnTo>
                  <a:lnTo>
                    <a:pt x="466" y="182"/>
                  </a:lnTo>
                  <a:lnTo>
                    <a:pt x="470" y="184"/>
                  </a:lnTo>
                  <a:lnTo>
                    <a:pt x="474" y="186"/>
                  </a:lnTo>
                  <a:lnTo>
                    <a:pt x="474" y="186"/>
                  </a:lnTo>
                  <a:lnTo>
                    <a:pt x="480" y="186"/>
                  </a:lnTo>
                  <a:lnTo>
                    <a:pt x="484" y="184"/>
                  </a:lnTo>
                  <a:lnTo>
                    <a:pt x="486" y="182"/>
                  </a:lnTo>
                  <a:lnTo>
                    <a:pt x="484" y="178"/>
                  </a:lnTo>
                  <a:lnTo>
                    <a:pt x="484" y="178"/>
                  </a:lnTo>
                  <a:lnTo>
                    <a:pt x="484" y="176"/>
                  </a:lnTo>
                  <a:lnTo>
                    <a:pt x="484" y="176"/>
                  </a:lnTo>
                  <a:lnTo>
                    <a:pt x="484" y="176"/>
                  </a:lnTo>
                  <a:lnTo>
                    <a:pt x="484" y="176"/>
                  </a:lnTo>
                  <a:lnTo>
                    <a:pt x="482" y="176"/>
                  </a:lnTo>
                  <a:lnTo>
                    <a:pt x="482" y="176"/>
                  </a:lnTo>
                  <a:lnTo>
                    <a:pt x="480" y="172"/>
                  </a:lnTo>
                  <a:lnTo>
                    <a:pt x="480" y="172"/>
                  </a:lnTo>
                  <a:lnTo>
                    <a:pt x="478" y="170"/>
                  </a:lnTo>
                  <a:lnTo>
                    <a:pt x="476" y="170"/>
                  </a:lnTo>
                  <a:lnTo>
                    <a:pt x="476" y="170"/>
                  </a:lnTo>
                  <a:lnTo>
                    <a:pt x="474" y="170"/>
                  </a:lnTo>
                  <a:lnTo>
                    <a:pt x="472" y="172"/>
                  </a:lnTo>
                  <a:lnTo>
                    <a:pt x="472" y="174"/>
                  </a:lnTo>
                  <a:lnTo>
                    <a:pt x="472" y="174"/>
                  </a:lnTo>
                  <a:lnTo>
                    <a:pt x="468" y="172"/>
                  </a:lnTo>
                  <a:lnTo>
                    <a:pt x="468" y="172"/>
                  </a:lnTo>
                  <a:lnTo>
                    <a:pt x="468" y="176"/>
                  </a:lnTo>
                  <a:lnTo>
                    <a:pt x="468" y="176"/>
                  </a:lnTo>
                  <a:lnTo>
                    <a:pt x="462" y="172"/>
                  </a:lnTo>
                  <a:lnTo>
                    <a:pt x="462" y="172"/>
                  </a:lnTo>
                  <a:lnTo>
                    <a:pt x="462" y="172"/>
                  </a:lnTo>
                  <a:lnTo>
                    <a:pt x="462" y="172"/>
                  </a:lnTo>
                  <a:close/>
                  <a:moveTo>
                    <a:pt x="562" y="254"/>
                  </a:moveTo>
                  <a:lnTo>
                    <a:pt x="562" y="254"/>
                  </a:lnTo>
                  <a:lnTo>
                    <a:pt x="564" y="256"/>
                  </a:lnTo>
                  <a:lnTo>
                    <a:pt x="562" y="260"/>
                  </a:lnTo>
                  <a:lnTo>
                    <a:pt x="562" y="264"/>
                  </a:lnTo>
                  <a:lnTo>
                    <a:pt x="564" y="266"/>
                  </a:lnTo>
                  <a:lnTo>
                    <a:pt x="564" y="266"/>
                  </a:lnTo>
                  <a:lnTo>
                    <a:pt x="564" y="266"/>
                  </a:lnTo>
                  <a:lnTo>
                    <a:pt x="564" y="266"/>
                  </a:lnTo>
                  <a:lnTo>
                    <a:pt x="568" y="260"/>
                  </a:lnTo>
                  <a:lnTo>
                    <a:pt x="570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2"/>
                  </a:lnTo>
                  <a:lnTo>
                    <a:pt x="570" y="250"/>
                  </a:lnTo>
                  <a:lnTo>
                    <a:pt x="570" y="250"/>
                  </a:lnTo>
                  <a:lnTo>
                    <a:pt x="570" y="248"/>
                  </a:lnTo>
                  <a:lnTo>
                    <a:pt x="566" y="244"/>
                  </a:lnTo>
                  <a:lnTo>
                    <a:pt x="560" y="238"/>
                  </a:lnTo>
                  <a:lnTo>
                    <a:pt x="560" y="238"/>
                  </a:lnTo>
                  <a:lnTo>
                    <a:pt x="560" y="238"/>
                  </a:lnTo>
                  <a:lnTo>
                    <a:pt x="560" y="238"/>
                  </a:lnTo>
                  <a:lnTo>
                    <a:pt x="554" y="232"/>
                  </a:lnTo>
                  <a:lnTo>
                    <a:pt x="554" y="232"/>
                  </a:lnTo>
                  <a:lnTo>
                    <a:pt x="548" y="228"/>
                  </a:lnTo>
                  <a:lnTo>
                    <a:pt x="548" y="228"/>
                  </a:lnTo>
                  <a:lnTo>
                    <a:pt x="538" y="214"/>
                  </a:lnTo>
                  <a:lnTo>
                    <a:pt x="530" y="210"/>
                  </a:lnTo>
                  <a:lnTo>
                    <a:pt x="530" y="210"/>
                  </a:lnTo>
                  <a:lnTo>
                    <a:pt x="530" y="210"/>
                  </a:lnTo>
                  <a:lnTo>
                    <a:pt x="530" y="214"/>
                  </a:lnTo>
                  <a:lnTo>
                    <a:pt x="534" y="220"/>
                  </a:lnTo>
                  <a:lnTo>
                    <a:pt x="542" y="230"/>
                  </a:lnTo>
                  <a:lnTo>
                    <a:pt x="542" y="230"/>
                  </a:lnTo>
                  <a:lnTo>
                    <a:pt x="540" y="226"/>
                  </a:lnTo>
                  <a:lnTo>
                    <a:pt x="540" y="226"/>
                  </a:lnTo>
                  <a:lnTo>
                    <a:pt x="546" y="236"/>
                  </a:lnTo>
                  <a:lnTo>
                    <a:pt x="546" y="236"/>
                  </a:lnTo>
                  <a:lnTo>
                    <a:pt x="548" y="232"/>
                  </a:lnTo>
                  <a:lnTo>
                    <a:pt x="548" y="232"/>
                  </a:lnTo>
                  <a:lnTo>
                    <a:pt x="550" y="232"/>
                  </a:lnTo>
                  <a:lnTo>
                    <a:pt x="550" y="234"/>
                  </a:lnTo>
                  <a:lnTo>
                    <a:pt x="552" y="238"/>
                  </a:lnTo>
                  <a:lnTo>
                    <a:pt x="554" y="246"/>
                  </a:lnTo>
                  <a:lnTo>
                    <a:pt x="554" y="246"/>
                  </a:lnTo>
                  <a:lnTo>
                    <a:pt x="556" y="250"/>
                  </a:lnTo>
                  <a:lnTo>
                    <a:pt x="558" y="252"/>
                  </a:lnTo>
                  <a:lnTo>
                    <a:pt x="562" y="254"/>
                  </a:lnTo>
                  <a:lnTo>
                    <a:pt x="562" y="254"/>
                  </a:lnTo>
                  <a:close/>
                  <a:moveTo>
                    <a:pt x="620" y="310"/>
                  </a:moveTo>
                  <a:lnTo>
                    <a:pt x="620" y="310"/>
                  </a:lnTo>
                  <a:lnTo>
                    <a:pt x="620" y="310"/>
                  </a:lnTo>
                  <a:lnTo>
                    <a:pt x="620" y="310"/>
                  </a:lnTo>
                  <a:lnTo>
                    <a:pt x="620" y="310"/>
                  </a:lnTo>
                  <a:lnTo>
                    <a:pt x="620" y="310"/>
                  </a:lnTo>
                  <a:lnTo>
                    <a:pt x="618" y="310"/>
                  </a:lnTo>
                  <a:lnTo>
                    <a:pt x="618" y="310"/>
                  </a:lnTo>
                  <a:lnTo>
                    <a:pt x="620" y="316"/>
                  </a:lnTo>
                  <a:lnTo>
                    <a:pt x="620" y="316"/>
                  </a:lnTo>
                  <a:lnTo>
                    <a:pt x="622" y="322"/>
                  </a:lnTo>
                  <a:lnTo>
                    <a:pt x="622" y="324"/>
                  </a:lnTo>
                  <a:lnTo>
                    <a:pt x="624" y="324"/>
                  </a:lnTo>
                  <a:lnTo>
                    <a:pt x="624" y="324"/>
                  </a:lnTo>
                  <a:lnTo>
                    <a:pt x="624" y="320"/>
                  </a:lnTo>
                  <a:lnTo>
                    <a:pt x="624" y="316"/>
                  </a:lnTo>
                  <a:lnTo>
                    <a:pt x="624" y="316"/>
                  </a:lnTo>
                  <a:lnTo>
                    <a:pt x="624" y="316"/>
                  </a:lnTo>
                  <a:lnTo>
                    <a:pt x="624" y="316"/>
                  </a:lnTo>
                  <a:lnTo>
                    <a:pt x="622" y="312"/>
                  </a:lnTo>
                  <a:lnTo>
                    <a:pt x="620" y="310"/>
                  </a:lnTo>
                  <a:lnTo>
                    <a:pt x="620" y="310"/>
                  </a:lnTo>
                  <a:close/>
                  <a:moveTo>
                    <a:pt x="550" y="252"/>
                  </a:moveTo>
                  <a:lnTo>
                    <a:pt x="550" y="252"/>
                  </a:lnTo>
                  <a:lnTo>
                    <a:pt x="550" y="248"/>
                  </a:lnTo>
                  <a:lnTo>
                    <a:pt x="550" y="248"/>
                  </a:lnTo>
                  <a:lnTo>
                    <a:pt x="544" y="240"/>
                  </a:lnTo>
                  <a:lnTo>
                    <a:pt x="540" y="236"/>
                  </a:lnTo>
                  <a:lnTo>
                    <a:pt x="540" y="236"/>
                  </a:lnTo>
                  <a:lnTo>
                    <a:pt x="540" y="234"/>
                  </a:lnTo>
                  <a:lnTo>
                    <a:pt x="540" y="234"/>
                  </a:lnTo>
                  <a:lnTo>
                    <a:pt x="540" y="240"/>
                  </a:lnTo>
                  <a:lnTo>
                    <a:pt x="540" y="240"/>
                  </a:lnTo>
                  <a:lnTo>
                    <a:pt x="540" y="246"/>
                  </a:lnTo>
                  <a:lnTo>
                    <a:pt x="540" y="248"/>
                  </a:lnTo>
                  <a:lnTo>
                    <a:pt x="542" y="252"/>
                  </a:lnTo>
                  <a:lnTo>
                    <a:pt x="542" y="252"/>
                  </a:lnTo>
                  <a:lnTo>
                    <a:pt x="542" y="256"/>
                  </a:lnTo>
                  <a:lnTo>
                    <a:pt x="544" y="258"/>
                  </a:lnTo>
                  <a:lnTo>
                    <a:pt x="544" y="258"/>
                  </a:lnTo>
                  <a:lnTo>
                    <a:pt x="544" y="258"/>
                  </a:lnTo>
                  <a:lnTo>
                    <a:pt x="544" y="258"/>
                  </a:lnTo>
                  <a:lnTo>
                    <a:pt x="546" y="260"/>
                  </a:lnTo>
                  <a:lnTo>
                    <a:pt x="546" y="260"/>
                  </a:lnTo>
                  <a:lnTo>
                    <a:pt x="546" y="262"/>
                  </a:lnTo>
                  <a:lnTo>
                    <a:pt x="548" y="262"/>
                  </a:lnTo>
                  <a:lnTo>
                    <a:pt x="550" y="258"/>
                  </a:lnTo>
                  <a:lnTo>
                    <a:pt x="550" y="258"/>
                  </a:lnTo>
                  <a:lnTo>
                    <a:pt x="550" y="256"/>
                  </a:lnTo>
                  <a:lnTo>
                    <a:pt x="550" y="252"/>
                  </a:lnTo>
                  <a:lnTo>
                    <a:pt x="550" y="252"/>
                  </a:lnTo>
                  <a:close/>
                  <a:moveTo>
                    <a:pt x="384" y="88"/>
                  </a:moveTo>
                  <a:lnTo>
                    <a:pt x="384" y="88"/>
                  </a:lnTo>
                  <a:lnTo>
                    <a:pt x="388" y="84"/>
                  </a:lnTo>
                  <a:lnTo>
                    <a:pt x="388" y="84"/>
                  </a:lnTo>
                  <a:lnTo>
                    <a:pt x="384" y="84"/>
                  </a:lnTo>
                  <a:lnTo>
                    <a:pt x="378" y="84"/>
                  </a:lnTo>
                  <a:lnTo>
                    <a:pt x="378" y="84"/>
                  </a:lnTo>
                  <a:lnTo>
                    <a:pt x="380" y="82"/>
                  </a:lnTo>
                  <a:lnTo>
                    <a:pt x="380" y="82"/>
                  </a:lnTo>
                  <a:lnTo>
                    <a:pt x="370" y="82"/>
                  </a:lnTo>
                  <a:lnTo>
                    <a:pt x="370" y="82"/>
                  </a:lnTo>
                  <a:lnTo>
                    <a:pt x="374" y="84"/>
                  </a:lnTo>
                  <a:lnTo>
                    <a:pt x="374" y="84"/>
                  </a:lnTo>
                  <a:lnTo>
                    <a:pt x="370" y="84"/>
                  </a:lnTo>
                  <a:lnTo>
                    <a:pt x="370" y="84"/>
                  </a:lnTo>
                  <a:lnTo>
                    <a:pt x="372" y="86"/>
                  </a:lnTo>
                  <a:lnTo>
                    <a:pt x="372" y="86"/>
                  </a:lnTo>
                  <a:lnTo>
                    <a:pt x="368" y="84"/>
                  </a:lnTo>
                  <a:lnTo>
                    <a:pt x="368" y="84"/>
                  </a:lnTo>
                  <a:lnTo>
                    <a:pt x="372" y="88"/>
                  </a:lnTo>
                  <a:lnTo>
                    <a:pt x="372" y="88"/>
                  </a:lnTo>
                  <a:lnTo>
                    <a:pt x="366" y="84"/>
                  </a:lnTo>
                  <a:lnTo>
                    <a:pt x="366" y="8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60" y="84"/>
                  </a:lnTo>
                  <a:lnTo>
                    <a:pt x="360" y="86"/>
                  </a:lnTo>
                  <a:lnTo>
                    <a:pt x="360" y="86"/>
                  </a:lnTo>
                  <a:lnTo>
                    <a:pt x="358" y="86"/>
                  </a:lnTo>
                  <a:lnTo>
                    <a:pt x="354" y="86"/>
                  </a:lnTo>
                  <a:lnTo>
                    <a:pt x="350" y="90"/>
                  </a:lnTo>
                  <a:lnTo>
                    <a:pt x="350" y="90"/>
                  </a:lnTo>
                  <a:lnTo>
                    <a:pt x="352" y="90"/>
                  </a:lnTo>
                  <a:lnTo>
                    <a:pt x="352" y="92"/>
                  </a:lnTo>
                  <a:lnTo>
                    <a:pt x="352" y="92"/>
                  </a:lnTo>
                  <a:lnTo>
                    <a:pt x="346" y="94"/>
                  </a:lnTo>
                  <a:lnTo>
                    <a:pt x="342" y="94"/>
                  </a:lnTo>
                  <a:lnTo>
                    <a:pt x="342" y="96"/>
                  </a:lnTo>
                  <a:lnTo>
                    <a:pt x="342" y="96"/>
                  </a:lnTo>
                  <a:lnTo>
                    <a:pt x="342" y="98"/>
                  </a:lnTo>
                  <a:lnTo>
                    <a:pt x="346" y="100"/>
                  </a:lnTo>
                  <a:lnTo>
                    <a:pt x="348" y="100"/>
                  </a:lnTo>
                  <a:lnTo>
                    <a:pt x="350" y="102"/>
                  </a:lnTo>
                  <a:lnTo>
                    <a:pt x="350" y="102"/>
                  </a:lnTo>
                  <a:lnTo>
                    <a:pt x="348" y="102"/>
                  </a:lnTo>
                  <a:lnTo>
                    <a:pt x="346" y="102"/>
                  </a:lnTo>
                  <a:lnTo>
                    <a:pt x="348" y="102"/>
                  </a:lnTo>
                  <a:lnTo>
                    <a:pt x="348" y="102"/>
                  </a:lnTo>
                  <a:lnTo>
                    <a:pt x="344" y="102"/>
                  </a:lnTo>
                  <a:lnTo>
                    <a:pt x="344" y="102"/>
                  </a:lnTo>
                  <a:lnTo>
                    <a:pt x="342" y="104"/>
                  </a:lnTo>
                  <a:lnTo>
                    <a:pt x="344" y="104"/>
                  </a:lnTo>
                  <a:lnTo>
                    <a:pt x="350" y="108"/>
                  </a:lnTo>
                  <a:lnTo>
                    <a:pt x="360" y="112"/>
                  </a:lnTo>
                  <a:lnTo>
                    <a:pt x="360" y="112"/>
                  </a:lnTo>
                  <a:lnTo>
                    <a:pt x="368" y="126"/>
                  </a:lnTo>
                  <a:lnTo>
                    <a:pt x="374" y="136"/>
                  </a:lnTo>
                  <a:lnTo>
                    <a:pt x="374" y="136"/>
                  </a:lnTo>
                  <a:lnTo>
                    <a:pt x="376" y="136"/>
                  </a:lnTo>
                  <a:lnTo>
                    <a:pt x="376" y="134"/>
                  </a:lnTo>
                  <a:lnTo>
                    <a:pt x="376" y="134"/>
                  </a:lnTo>
                  <a:lnTo>
                    <a:pt x="384" y="144"/>
                  </a:lnTo>
                  <a:lnTo>
                    <a:pt x="384" y="144"/>
                  </a:lnTo>
                  <a:lnTo>
                    <a:pt x="376" y="142"/>
                  </a:lnTo>
                  <a:lnTo>
                    <a:pt x="376" y="142"/>
                  </a:lnTo>
                  <a:lnTo>
                    <a:pt x="378" y="144"/>
                  </a:lnTo>
                  <a:lnTo>
                    <a:pt x="378" y="144"/>
                  </a:lnTo>
                  <a:lnTo>
                    <a:pt x="376" y="144"/>
                  </a:lnTo>
                  <a:lnTo>
                    <a:pt x="376" y="144"/>
                  </a:lnTo>
                  <a:lnTo>
                    <a:pt x="376" y="146"/>
                  </a:lnTo>
                  <a:lnTo>
                    <a:pt x="376" y="146"/>
                  </a:lnTo>
                  <a:lnTo>
                    <a:pt x="378" y="150"/>
                  </a:lnTo>
                  <a:lnTo>
                    <a:pt x="382" y="150"/>
                  </a:lnTo>
                  <a:lnTo>
                    <a:pt x="382" y="150"/>
                  </a:lnTo>
                  <a:lnTo>
                    <a:pt x="380" y="148"/>
                  </a:lnTo>
                  <a:lnTo>
                    <a:pt x="378" y="146"/>
                  </a:lnTo>
                  <a:lnTo>
                    <a:pt x="378" y="146"/>
                  </a:lnTo>
                  <a:lnTo>
                    <a:pt x="378" y="144"/>
                  </a:lnTo>
                  <a:lnTo>
                    <a:pt x="378" y="144"/>
                  </a:lnTo>
                  <a:lnTo>
                    <a:pt x="386" y="148"/>
                  </a:lnTo>
                  <a:lnTo>
                    <a:pt x="388" y="150"/>
                  </a:lnTo>
                  <a:lnTo>
                    <a:pt x="388" y="152"/>
                  </a:lnTo>
                  <a:lnTo>
                    <a:pt x="388" y="152"/>
                  </a:lnTo>
                  <a:lnTo>
                    <a:pt x="388" y="158"/>
                  </a:lnTo>
                  <a:lnTo>
                    <a:pt x="388" y="158"/>
                  </a:lnTo>
                  <a:lnTo>
                    <a:pt x="386" y="158"/>
                  </a:lnTo>
                  <a:lnTo>
                    <a:pt x="386" y="158"/>
                  </a:lnTo>
                  <a:lnTo>
                    <a:pt x="386" y="160"/>
                  </a:lnTo>
                  <a:lnTo>
                    <a:pt x="386" y="160"/>
                  </a:lnTo>
                  <a:lnTo>
                    <a:pt x="382" y="160"/>
                  </a:lnTo>
                  <a:lnTo>
                    <a:pt x="382" y="160"/>
                  </a:lnTo>
                  <a:lnTo>
                    <a:pt x="384" y="162"/>
                  </a:lnTo>
                  <a:lnTo>
                    <a:pt x="384" y="162"/>
                  </a:lnTo>
                  <a:lnTo>
                    <a:pt x="382" y="162"/>
                  </a:lnTo>
                  <a:lnTo>
                    <a:pt x="382" y="162"/>
                  </a:lnTo>
                  <a:lnTo>
                    <a:pt x="384" y="164"/>
                  </a:lnTo>
                  <a:lnTo>
                    <a:pt x="384" y="164"/>
                  </a:lnTo>
                  <a:lnTo>
                    <a:pt x="382" y="166"/>
                  </a:lnTo>
                  <a:lnTo>
                    <a:pt x="382" y="166"/>
                  </a:lnTo>
                  <a:lnTo>
                    <a:pt x="386" y="166"/>
                  </a:lnTo>
                  <a:lnTo>
                    <a:pt x="390" y="166"/>
                  </a:lnTo>
                  <a:lnTo>
                    <a:pt x="390" y="166"/>
                  </a:lnTo>
                  <a:lnTo>
                    <a:pt x="384" y="170"/>
                  </a:lnTo>
                  <a:lnTo>
                    <a:pt x="384" y="170"/>
                  </a:lnTo>
                  <a:lnTo>
                    <a:pt x="386" y="170"/>
                  </a:lnTo>
                  <a:lnTo>
                    <a:pt x="384" y="170"/>
                  </a:lnTo>
                  <a:lnTo>
                    <a:pt x="384" y="172"/>
                  </a:lnTo>
                  <a:lnTo>
                    <a:pt x="384" y="172"/>
                  </a:lnTo>
                  <a:lnTo>
                    <a:pt x="386" y="172"/>
                  </a:lnTo>
                  <a:lnTo>
                    <a:pt x="390" y="172"/>
                  </a:lnTo>
                  <a:lnTo>
                    <a:pt x="390" y="172"/>
                  </a:lnTo>
                  <a:lnTo>
                    <a:pt x="386" y="174"/>
                  </a:lnTo>
                  <a:lnTo>
                    <a:pt x="386" y="174"/>
                  </a:lnTo>
                  <a:lnTo>
                    <a:pt x="388" y="174"/>
                  </a:lnTo>
                  <a:lnTo>
                    <a:pt x="388" y="176"/>
                  </a:lnTo>
                  <a:lnTo>
                    <a:pt x="388" y="180"/>
                  </a:lnTo>
                  <a:lnTo>
                    <a:pt x="388" y="180"/>
                  </a:lnTo>
                  <a:lnTo>
                    <a:pt x="390" y="178"/>
                  </a:lnTo>
                  <a:lnTo>
                    <a:pt x="390" y="178"/>
                  </a:lnTo>
                  <a:lnTo>
                    <a:pt x="390" y="176"/>
                  </a:lnTo>
                  <a:lnTo>
                    <a:pt x="390" y="176"/>
                  </a:lnTo>
                  <a:lnTo>
                    <a:pt x="394" y="180"/>
                  </a:lnTo>
                  <a:lnTo>
                    <a:pt x="394" y="180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96" y="188"/>
                  </a:lnTo>
                  <a:lnTo>
                    <a:pt x="402" y="196"/>
                  </a:lnTo>
                  <a:lnTo>
                    <a:pt x="410" y="206"/>
                  </a:lnTo>
                  <a:lnTo>
                    <a:pt x="414" y="208"/>
                  </a:lnTo>
                  <a:lnTo>
                    <a:pt x="420" y="210"/>
                  </a:lnTo>
                  <a:lnTo>
                    <a:pt x="420" y="210"/>
                  </a:lnTo>
                  <a:lnTo>
                    <a:pt x="420" y="210"/>
                  </a:lnTo>
                  <a:lnTo>
                    <a:pt x="420" y="206"/>
                  </a:lnTo>
                  <a:lnTo>
                    <a:pt x="420" y="198"/>
                  </a:lnTo>
                  <a:lnTo>
                    <a:pt x="422" y="188"/>
                  </a:lnTo>
                  <a:lnTo>
                    <a:pt x="422" y="188"/>
                  </a:lnTo>
                  <a:lnTo>
                    <a:pt x="420" y="184"/>
                  </a:lnTo>
                  <a:lnTo>
                    <a:pt x="420" y="184"/>
                  </a:lnTo>
                  <a:lnTo>
                    <a:pt x="426" y="172"/>
                  </a:lnTo>
                  <a:lnTo>
                    <a:pt x="426" y="172"/>
                  </a:lnTo>
                  <a:lnTo>
                    <a:pt x="428" y="176"/>
                  </a:lnTo>
                  <a:lnTo>
                    <a:pt x="428" y="176"/>
                  </a:lnTo>
                  <a:lnTo>
                    <a:pt x="432" y="168"/>
                  </a:lnTo>
                  <a:lnTo>
                    <a:pt x="434" y="164"/>
                  </a:lnTo>
                  <a:lnTo>
                    <a:pt x="434" y="162"/>
                  </a:lnTo>
                  <a:lnTo>
                    <a:pt x="432" y="160"/>
                  </a:lnTo>
                  <a:lnTo>
                    <a:pt x="432" y="160"/>
                  </a:lnTo>
                  <a:lnTo>
                    <a:pt x="438" y="162"/>
                  </a:lnTo>
                  <a:lnTo>
                    <a:pt x="442" y="160"/>
                  </a:lnTo>
                  <a:lnTo>
                    <a:pt x="444" y="156"/>
                  </a:lnTo>
                  <a:lnTo>
                    <a:pt x="444" y="156"/>
                  </a:lnTo>
                  <a:lnTo>
                    <a:pt x="446" y="150"/>
                  </a:lnTo>
                  <a:lnTo>
                    <a:pt x="446" y="150"/>
                  </a:lnTo>
                  <a:lnTo>
                    <a:pt x="446" y="150"/>
                  </a:lnTo>
                  <a:lnTo>
                    <a:pt x="446" y="150"/>
                  </a:lnTo>
                  <a:lnTo>
                    <a:pt x="442" y="150"/>
                  </a:lnTo>
                  <a:lnTo>
                    <a:pt x="438" y="150"/>
                  </a:lnTo>
                  <a:lnTo>
                    <a:pt x="438" y="150"/>
                  </a:lnTo>
                  <a:lnTo>
                    <a:pt x="438" y="150"/>
                  </a:lnTo>
                  <a:lnTo>
                    <a:pt x="438" y="150"/>
                  </a:lnTo>
                  <a:lnTo>
                    <a:pt x="436" y="150"/>
                  </a:lnTo>
                  <a:lnTo>
                    <a:pt x="436" y="150"/>
                  </a:lnTo>
                  <a:lnTo>
                    <a:pt x="436" y="150"/>
                  </a:lnTo>
                  <a:lnTo>
                    <a:pt x="436" y="148"/>
                  </a:lnTo>
                  <a:lnTo>
                    <a:pt x="438" y="146"/>
                  </a:lnTo>
                  <a:lnTo>
                    <a:pt x="438" y="146"/>
                  </a:lnTo>
                  <a:lnTo>
                    <a:pt x="436" y="146"/>
                  </a:lnTo>
                  <a:lnTo>
                    <a:pt x="436" y="146"/>
                  </a:lnTo>
                  <a:lnTo>
                    <a:pt x="434" y="148"/>
                  </a:lnTo>
                  <a:lnTo>
                    <a:pt x="432" y="148"/>
                  </a:lnTo>
                  <a:lnTo>
                    <a:pt x="432" y="148"/>
                  </a:lnTo>
                  <a:lnTo>
                    <a:pt x="432" y="146"/>
                  </a:lnTo>
                  <a:lnTo>
                    <a:pt x="432" y="144"/>
                  </a:lnTo>
                  <a:lnTo>
                    <a:pt x="436" y="144"/>
                  </a:lnTo>
                  <a:lnTo>
                    <a:pt x="436" y="144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34" y="140"/>
                  </a:lnTo>
                  <a:lnTo>
                    <a:pt x="438" y="144"/>
                  </a:lnTo>
                  <a:lnTo>
                    <a:pt x="442" y="146"/>
                  </a:lnTo>
                  <a:lnTo>
                    <a:pt x="446" y="146"/>
                  </a:lnTo>
                  <a:lnTo>
                    <a:pt x="446" y="146"/>
                  </a:lnTo>
                  <a:lnTo>
                    <a:pt x="440" y="140"/>
                  </a:lnTo>
                  <a:lnTo>
                    <a:pt x="434" y="136"/>
                  </a:lnTo>
                  <a:lnTo>
                    <a:pt x="432" y="136"/>
                  </a:lnTo>
                  <a:lnTo>
                    <a:pt x="430" y="136"/>
                  </a:lnTo>
                  <a:lnTo>
                    <a:pt x="430" y="136"/>
                  </a:lnTo>
                  <a:lnTo>
                    <a:pt x="428" y="134"/>
                  </a:lnTo>
                  <a:lnTo>
                    <a:pt x="424" y="130"/>
                  </a:lnTo>
                  <a:lnTo>
                    <a:pt x="424" y="130"/>
                  </a:lnTo>
                  <a:lnTo>
                    <a:pt x="428" y="132"/>
                  </a:lnTo>
                  <a:lnTo>
                    <a:pt x="428" y="130"/>
                  </a:lnTo>
                  <a:lnTo>
                    <a:pt x="426" y="128"/>
                  </a:lnTo>
                  <a:lnTo>
                    <a:pt x="426" y="128"/>
                  </a:lnTo>
                  <a:lnTo>
                    <a:pt x="428" y="130"/>
                  </a:lnTo>
                  <a:lnTo>
                    <a:pt x="430" y="130"/>
                  </a:lnTo>
                  <a:lnTo>
                    <a:pt x="430" y="130"/>
                  </a:lnTo>
                  <a:lnTo>
                    <a:pt x="430" y="130"/>
                  </a:lnTo>
                  <a:lnTo>
                    <a:pt x="430" y="130"/>
                  </a:lnTo>
                  <a:lnTo>
                    <a:pt x="430" y="130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30" y="130"/>
                  </a:lnTo>
                  <a:lnTo>
                    <a:pt x="430" y="130"/>
                  </a:lnTo>
                  <a:lnTo>
                    <a:pt x="434" y="130"/>
                  </a:lnTo>
                  <a:lnTo>
                    <a:pt x="434" y="130"/>
                  </a:lnTo>
                  <a:lnTo>
                    <a:pt x="434" y="130"/>
                  </a:lnTo>
                  <a:lnTo>
                    <a:pt x="434" y="128"/>
                  </a:lnTo>
                  <a:lnTo>
                    <a:pt x="430" y="128"/>
                  </a:lnTo>
                  <a:lnTo>
                    <a:pt x="428" y="128"/>
                  </a:lnTo>
                  <a:lnTo>
                    <a:pt x="428" y="124"/>
                  </a:lnTo>
                  <a:lnTo>
                    <a:pt x="428" y="124"/>
                  </a:lnTo>
                  <a:lnTo>
                    <a:pt x="432" y="124"/>
                  </a:lnTo>
                  <a:lnTo>
                    <a:pt x="432" y="124"/>
                  </a:lnTo>
                  <a:lnTo>
                    <a:pt x="426" y="120"/>
                  </a:lnTo>
                  <a:lnTo>
                    <a:pt x="426" y="120"/>
                  </a:lnTo>
                  <a:lnTo>
                    <a:pt x="428" y="120"/>
                  </a:lnTo>
                  <a:lnTo>
                    <a:pt x="428" y="120"/>
                  </a:lnTo>
                  <a:lnTo>
                    <a:pt x="418" y="114"/>
                  </a:lnTo>
                  <a:lnTo>
                    <a:pt x="418" y="114"/>
                  </a:lnTo>
                  <a:lnTo>
                    <a:pt x="414" y="108"/>
                  </a:lnTo>
                  <a:lnTo>
                    <a:pt x="408" y="98"/>
                  </a:lnTo>
                  <a:lnTo>
                    <a:pt x="400" y="90"/>
                  </a:lnTo>
                  <a:lnTo>
                    <a:pt x="398" y="90"/>
                  </a:lnTo>
                  <a:lnTo>
                    <a:pt x="396" y="92"/>
                  </a:lnTo>
                  <a:lnTo>
                    <a:pt x="396" y="92"/>
                  </a:lnTo>
                  <a:lnTo>
                    <a:pt x="394" y="90"/>
                  </a:lnTo>
                  <a:lnTo>
                    <a:pt x="390" y="88"/>
                  </a:lnTo>
                  <a:lnTo>
                    <a:pt x="384" y="88"/>
                  </a:lnTo>
                  <a:lnTo>
                    <a:pt x="384" y="88"/>
                  </a:lnTo>
                  <a:close/>
                  <a:moveTo>
                    <a:pt x="436" y="144"/>
                  </a:moveTo>
                  <a:lnTo>
                    <a:pt x="436" y="144"/>
                  </a:lnTo>
                  <a:lnTo>
                    <a:pt x="436" y="144"/>
                  </a:lnTo>
                  <a:lnTo>
                    <a:pt x="436" y="144"/>
                  </a:lnTo>
                  <a:lnTo>
                    <a:pt x="436" y="144"/>
                  </a:lnTo>
                  <a:lnTo>
                    <a:pt x="436" y="144"/>
                  </a:lnTo>
                  <a:close/>
                  <a:moveTo>
                    <a:pt x="474" y="84"/>
                  </a:moveTo>
                  <a:lnTo>
                    <a:pt x="474" y="84"/>
                  </a:lnTo>
                  <a:lnTo>
                    <a:pt x="476" y="86"/>
                  </a:lnTo>
                  <a:lnTo>
                    <a:pt x="476" y="86"/>
                  </a:lnTo>
                  <a:lnTo>
                    <a:pt x="474" y="84"/>
                  </a:lnTo>
                  <a:lnTo>
                    <a:pt x="474" y="84"/>
                  </a:lnTo>
                  <a:close/>
                  <a:moveTo>
                    <a:pt x="638" y="308"/>
                  </a:moveTo>
                  <a:lnTo>
                    <a:pt x="638" y="308"/>
                  </a:lnTo>
                  <a:lnTo>
                    <a:pt x="638" y="308"/>
                  </a:lnTo>
                  <a:lnTo>
                    <a:pt x="638" y="308"/>
                  </a:lnTo>
                  <a:lnTo>
                    <a:pt x="636" y="302"/>
                  </a:lnTo>
                  <a:lnTo>
                    <a:pt x="636" y="302"/>
                  </a:lnTo>
                  <a:lnTo>
                    <a:pt x="636" y="302"/>
                  </a:lnTo>
                  <a:lnTo>
                    <a:pt x="636" y="302"/>
                  </a:lnTo>
                  <a:lnTo>
                    <a:pt x="636" y="306"/>
                  </a:lnTo>
                  <a:lnTo>
                    <a:pt x="638" y="308"/>
                  </a:lnTo>
                  <a:lnTo>
                    <a:pt x="638" y="308"/>
                  </a:lnTo>
                  <a:close/>
                  <a:moveTo>
                    <a:pt x="660" y="420"/>
                  </a:moveTo>
                  <a:lnTo>
                    <a:pt x="660" y="420"/>
                  </a:lnTo>
                  <a:lnTo>
                    <a:pt x="660" y="420"/>
                  </a:lnTo>
                  <a:lnTo>
                    <a:pt x="660" y="420"/>
                  </a:lnTo>
                  <a:lnTo>
                    <a:pt x="660" y="414"/>
                  </a:lnTo>
                  <a:lnTo>
                    <a:pt x="660" y="414"/>
                  </a:lnTo>
                  <a:lnTo>
                    <a:pt x="658" y="380"/>
                  </a:lnTo>
                  <a:lnTo>
                    <a:pt x="656" y="368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48" y="362"/>
                  </a:lnTo>
                  <a:lnTo>
                    <a:pt x="648" y="362"/>
                  </a:lnTo>
                  <a:lnTo>
                    <a:pt x="646" y="360"/>
                  </a:lnTo>
                  <a:lnTo>
                    <a:pt x="644" y="360"/>
                  </a:lnTo>
                  <a:lnTo>
                    <a:pt x="644" y="360"/>
                  </a:lnTo>
                  <a:lnTo>
                    <a:pt x="640" y="360"/>
                  </a:lnTo>
                  <a:lnTo>
                    <a:pt x="640" y="360"/>
                  </a:lnTo>
                  <a:lnTo>
                    <a:pt x="638" y="356"/>
                  </a:lnTo>
                  <a:lnTo>
                    <a:pt x="638" y="350"/>
                  </a:lnTo>
                  <a:lnTo>
                    <a:pt x="638" y="350"/>
                  </a:lnTo>
                  <a:lnTo>
                    <a:pt x="636" y="340"/>
                  </a:lnTo>
                  <a:lnTo>
                    <a:pt x="634" y="338"/>
                  </a:lnTo>
                  <a:lnTo>
                    <a:pt x="632" y="334"/>
                  </a:lnTo>
                  <a:lnTo>
                    <a:pt x="632" y="334"/>
                  </a:lnTo>
                  <a:lnTo>
                    <a:pt x="632" y="336"/>
                  </a:lnTo>
                  <a:lnTo>
                    <a:pt x="632" y="336"/>
                  </a:lnTo>
                  <a:lnTo>
                    <a:pt x="632" y="336"/>
                  </a:lnTo>
                  <a:lnTo>
                    <a:pt x="632" y="336"/>
                  </a:lnTo>
                  <a:lnTo>
                    <a:pt x="620" y="350"/>
                  </a:lnTo>
                  <a:lnTo>
                    <a:pt x="620" y="350"/>
                  </a:lnTo>
                  <a:lnTo>
                    <a:pt x="618" y="360"/>
                  </a:lnTo>
                  <a:lnTo>
                    <a:pt x="618" y="360"/>
                  </a:lnTo>
                  <a:lnTo>
                    <a:pt x="610" y="372"/>
                  </a:lnTo>
                  <a:lnTo>
                    <a:pt x="610" y="372"/>
                  </a:lnTo>
                  <a:lnTo>
                    <a:pt x="606" y="370"/>
                  </a:lnTo>
                  <a:lnTo>
                    <a:pt x="604" y="372"/>
                  </a:lnTo>
                  <a:lnTo>
                    <a:pt x="604" y="372"/>
                  </a:lnTo>
                  <a:lnTo>
                    <a:pt x="602" y="372"/>
                  </a:lnTo>
                  <a:lnTo>
                    <a:pt x="600" y="374"/>
                  </a:lnTo>
                  <a:lnTo>
                    <a:pt x="600" y="380"/>
                  </a:lnTo>
                  <a:lnTo>
                    <a:pt x="600" y="380"/>
                  </a:lnTo>
                  <a:lnTo>
                    <a:pt x="598" y="394"/>
                  </a:lnTo>
                  <a:lnTo>
                    <a:pt x="598" y="408"/>
                  </a:lnTo>
                  <a:lnTo>
                    <a:pt x="596" y="430"/>
                  </a:lnTo>
                  <a:lnTo>
                    <a:pt x="596" y="430"/>
                  </a:lnTo>
                  <a:lnTo>
                    <a:pt x="582" y="464"/>
                  </a:lnTo>
                  <a:lnTo>
                    <a:pt x="574" y="486"/>
                  </a:lnTo>
                  <a:lnTo>
                    <a:pt x="572" y="494"/>
                  </a:lnTo>
                  <a:lnTo>
                    <a:pt x="574" y="498"/>
                  </a:lnTo>
                  <a:lnTo>
                    <a:pt x="574" y="498"/>
                  </a:lnTo>
                  <a:lnTo>
                    <a:pt x="576" y="500"/>
                  </a:lnTo>
                  <a:lnTo>
                    <a:pt x="576" y="504"/>
                  </a:lnTo>
                  <a:lnTo>
                    <a:pt x="576" y="516"/>
                  </a:lnTo>
                  <a:lnTo>
                    <a:pt x="572" y="536"/>
                  </a:lnTo>
                  <a:lnTo>
                    <a:pt x="572" y="536"/>
                  </a:lnTo>
                  <a:lnTo>
                    <a:pt x="570" y="546"/>
                  </a:lnTo>
                  <a:lnTo>
                    <a:pt x="570" y="554"/>
                  </a:lnTo>
                  <a:lnTo>
                    <a:pt x="572" y="554"/>
                  </a:lnTo>
                  <a:lnTo>
                    <a:pt x="574" y="554"/>
                  </a:lnTo>
                  <a:lnTo>
                    <a:pt x="574" y="554"/>
                  </a:lnTo>
                  <a:lnTo>
                    <a:pt x="572" y="558"/>
                  </a:lnTo>
                  <a:lnTo>
                    <a:pt x="572" y="562"/>
                  </a:lnTo>
                  <a:lnTo>
                    <a:pt x="572" y="566"/>
                  </a:lnTo>
                  <a:lnTo>
                    <a:pt x="572" y="566"/>
                  </a:lnTo>
                  <a:lnTo>
                    <a:pt x="574" y="572"/>
                  </a:lnTo>
                  <a:lnTo>
                    <a:pt x="576" y="574"/>
                  </a:lnTo>
                  <a:lnTo>
                    <a:pt x="578" y="578"/>
                  </a:lnTo>
                  <a:lnTo>
                    <a:pt x="578" y="578"/>
                  </a:lnTo>
                  <a:lnTo>
                    <a:pt x="582" y="584"/>
                  </a:lnTo>
                  <a:lnTo>
                    <a:pt x="584" y="596"/>
                  </a:lnTo>
                  <a:lnTo>
                    <a:pt x="588" y="606"/>
                  </a:lnTo>
                  <a:lnTo>
                    <a:pt x="592" y="608"/>
                  </a:lnTo>
                  <a:lnTo>
                    <a:pt x="596" y="608"/>
                  </a:lnTo>
                  <a:lnTo>
                    <a:pt x="596" y="608"/>
                  </a:lnTo>
                  <a:lnTo>
                    <a:pt x="602" y="606"/>
                  </a:lnTo>
                  <a:lnTo>
                    <a:pt x="606" y="602"/>
                  </a:lnTo>
                  <a:lnTo>
                    <a:pt x="616" y="594"/>
                  </a:lnTo>
                  <a:lnTo>
                    <a:pt x="626" y="582"/>
                  </a:lnTo>
                  <a:lnTo>
                    <a:pt x="634" y="574"/>
                  </a:lnTo>
                  <a:lnTo>
                    <a:pt x="634" y="574"/>
                  </a:lnTo>
                  <a:lnTo>
                    <a:pt x="636" y="582"/>
                  </a:lnTo>
                  <a:lnTo>
                    <a:pt x="636" y="582"/>
                  </a:lnTo>
                  <a:lnTo>
                    <a:pt x="640" y="574"/>
                  </a:lnTo>
                  <a:lnTo>
                    <a:pt x="642" y="566"/>
                  </a:lnTo>
                  <a:lnTo>
                    <a:pt x="642" y="566"/>
                  </a:lnTo>
                  <a:lnTo>
                    <a:pt x="652" y="532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68"/>
                  </a:lnTo>
                  <a:lnTo>
                    <a:pt x="660" y="420"/>
                  </a:lnTo>
                  <a:lnTo>
                    <a:pt x="660" y="420"/>
                  </a:lnTo>
                  <a:close/>
                  <a:moveTo>
                    <a:pt x="624" y="574"/>
                  </a:moveTo>
                  <a:lnTo>
                    <a:pt x="624" y="574"/>
                  </a:lnTo>
                  <a:lnTo>
                    <a:pt x="626" y="570"/>
                  </a:lnTo>
                  <a:lnTo>
                    <a:pt x="624" y="568"/>
                  </a:lnTo>
                  <a:lnTo>
                    <a:pt x="624" y="568"/>
                  </a:lnTo>
                  <a:lnTo>
                    <a:pt x="626" y="566"/>
                  </a:lnTo>
                  <a:lnTo>
                    <a:pt x="626" y="566"/>
                  </a:lnTo>
                  <a:lnTo>
                    <a:pt x="626" y="572"/>
                  </a:lnTo>
                  <a:lnTo>
                    <a:pt x="626" y="572"/>
                  </a:lnTo>
                  <a:lnTo>
                    <a:pt x="628" y="566"/>
                  </a:lnTo>
                  <a:lnTo>
                    <a:pt x="628" y="566"/>
                  </a:lnTo>
                  <a:lnTo>
                    <a:pt x="626" y="574"/>
                  </a:lnTo>
                  <a:lnTo>
                    <a:pt x="626" y="574"/>
                  </a:lnTo>
                  <a:lnTo>
                    <a:pt x="626" y="574"/>
                  </a:lnTo>
                  <a:lnTo>
                    <a:pt x="624" y="574"/>
                  </a:lnTo>
                  <a:lnTo>
                    <a:pt x="624" y="574"/>
                  </a:lnTo>
                  <a:close/>
                  <a:moveTo>
                    <a:pt x="626" y="576"/>
                  </a:moveTo>
                  <a:lnTo>
                    <a:pt x="626" y="576"/>
                  </a:lnTo>
                  <a:lnTo>
                    <a:pt x="624" y="582"/>
                  </a:lnTo>
                  <a:lnTo>
                    <a:pt x="624" y="582"/>
                  </a:lnTo>
                  <a:lnTo>
                    <a:pt x="624" y="580"/>
                  </a:lnTo>
                  <a:lnTo>
                    <a:pt x="626" y="576"/>
                  </a:lnTo>
                  <a:lnTo>
                    <a:pt x="626" y="576"/>
                  </a:lnTo>
                  <a:close/>
                  <a:moveTo>
                    <a:pt x="152" y="14"/>
                  </a:moveTo>
                  <a:lnTo>
                    <a:pt x="152" y="14"/>
                  </a:lnTo>
                  <a:lnTo>
                    <a:pt x="156" y="12"/>
                  </a:lnTo>
                  <a:lnTo>
                    <a:pt x="164" y="12"/>
                  </a:lnTo>
                  <a:lnTo>
                    <a:pt x="170" y="12"/>
                  </a:lnTo>
                  <a:lnTo>
                    <a:pt x="174" y="10"/>
                  </a:lnTo>
                  <a:lnTo>
                    <a:pt x="174" y="10"/>
                  </a:lnTo>
                  <a:lnTo>
                    <a:pt x="170" y="14"/>
                  </a:lnTo>
                  <a:lnTo>
                    <a:pt x="170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68" y="18"/>
                  </a:lnTo>
                  <a:lnTo>
                    <a:pt x="160" y="20"/>
                  </a:lnTo>
                  <a:lnTo>
                    <a:pt x="158" y="20"/>
                  </a:lnTo>
                  <a:lnTo>
                    <a:pt x="158" y="20"/>
                  </a:lnTo>
                  <a:lnTo>
                    <a:pt x="162" y="22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72" y="22"/>
                  </a:lnTo>
                  <a:lnTo>
                    <a:pt x="176" y="22"/>
                  </a:lnTo>
                  <a:lnTo>
                    <a:pt x="180" y="20"/>
                  </a:lnTo>
                  <a:lnTo>
                    <a:pt x="180" y="20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94" y="14"/>
                  </a:lnTo>
                  <a:lnTo>
                    <a:pt x="206" y="10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14" y="10"/>
                  </a:lnTo>
                  <a:lnTo>
                    <a:pt x="222" y="6"/>
                  </a:lnTo>
                  <a:lnTo>
                    <a:pt x="226" y="6"/>
                  </a:lnTo>
                  <a:lnTo>
                    <a:pt x="230" y="6"/>
                  </a:lnTo>
                  <a:lnTo>
                    <a:pt x="230" y="6"/>
                  </a:lnTo>
                  <a:lnTo>
                    <a:pt x="242" y="6"/>
                  </a:lnTo>
                  <a:lnTo>
                    <a:pt x="252" y="6"/>
                  </a:lnTo>
                  <a:lnTo>
                    <a:pt x="264" y="6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6" y="6"/>
                  </a:lnTo>
                  <a:lnTo>
                    <a:pt x="286" y="6"/>
                  </a:lnTo>
                  <a:lnTo>
                    <a:pt x="286" y="6"/>
                  </a:lnTo>
                  <a:lnTo>
                    <a:pt x="286" y="6"/>
                  </a:lnTo>
                  <a:lnTo>
                    <a:pt x="288" y="6"/>
                  </a:lnTo>
                  <a:lnTo>
                    <a:pt x="288" y="6"/>
                  </a:lnTo>
                  <a:lnTo>
                    <a:pt x="256" y="2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82" y="0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0" y="2"/>
                  </a:lnTo>
                  <a:lnTo>
                    <a:pt x="178" y="2"/>
                  </a:lnTo>
                  <a:lnTo>
                    <a:pt x="178" y="2"/>
                  </a:lnTo>
                  <a:lnTo>
                    <a:pt x="172" y="2"/>
                  </a:lnTo>
                  <a:lnTo>
                    <a:pt x="164" y="2"/>
                  </a:lnTo>
                  <a:lnTo>
                    <a:pt x="156" y="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4" y="6"/>
                  </a:lnTo>
                  <a:lnTo>
                    <a:pt x="154" y="10"/>
                  </a:lnTo>
                  <a:lnTo>
                    <a:pt x="152" y="14"/>
                  </a:lnTo>
                  <a:lnTo>
                    <a:pt x="152" y="14"/>
                  </a:lnTo>
                  <a:close/>
                  <a:moveTo>
                    <a:pt x="214" y="10"/>
                  </a:moveTo>
                  <a:lnTo>
                    <a:pt x="214" y="10"/>
                  </a:lnTo>
                  <a:lnTo>
                    <a:pt x="218" y="10"/>
                  </a:lnTo>
                  <a:lnTo>
                    <a:pt x="218" y="10"/>
                  </a:lnTo>
                  <a:lnTo>
                    <a:pt x="214" y="10"/>
                  </a:lnTo>
                  <a:lnTo>
                    <a:pt x="214" y="10"/>
                  </a:lnTo>
                  <a:close/>
                  <a:moveTo>
                    <a:pt x="346" y="648"/>
                  </a:moveTo>
                  <a:lnTo>
                    <a:pt x="346" y="648"/>
                  </a:lnTo>
                  <a:lnTo>
                    <a:pt x="346" y="648"/>
                  </a:lnTo>
                  <a:lnTo>
                    <a:pt x="346" y="648"/>
                  </a:lnTo>
                  <a:lnTo>
                    <a:pt x="344" y="648"/>
                  </a:lnTo>
                  <a:lnTo>
                    <a:pt x="344" y="648"/>
                  </a:lnTo>
                  <a:lnTo>
                    <a:pt x="346" y="650"/>
                  </a:lnTo>
                  <a:lnTo>
                    <a:pt x="346" y="648"/>
                  </a:lnTo>
                  <a:lnTo>
                    <a:pt x="346" y="648"/>
                  </a:lnTo>
                  <a:close/>
                  <a:moveTo>
                    <a:pt x="304" y="82"/>
                  </a:moveTo>
                  <a:lnTo>
                    <a:pt x="304" y="82"/>
                  </a:lnTo>
                  <a:lnTo>
                    <a:pt x="306" y="82"/>
                  </a:lnTo>
                  <a:lnTo>
                    <a:pt x="308" y="82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06" y="78"/>
                  </a:lnTo>
                  <a:lnTo>
                    <a:pt x="304" y="80"/>
                  </a:lnTo>
                  <a:lnTo>
                    <a:pt x="304" y="82"/>
                  </a:lnTo>
                  <a:lnTo>
                    <a:pt x="304" y="82"/>
                  </a:lnTo>
                  <a:close/>
                  <a:moveTo>
                    <a:pt x="316" y="82"/>
                  </a:moveTo>
                  <a:lnTo>
                    <a:pt x="316" y="82"/>
                  </a:lnTo>
                  <a:lnTo>
                    <a:pt x="312" y="82"/>
                  </a:lnTo>
                  <a:lnTo>
                    <a:pt x="312" y="82"/>
                  </a:lnTo>
                  <a:lnTo>
                    <a:pt x="318" y="86"/>
                  </a:lnTo>
                  <a:lnTo>
                    <a:pt x="322" y="86"/>
                  </a:lnTo>
                  <a:lnTo>
                    <a:pt x="324" y="84"/>
                  </a:lnTo>
                  <a:lnTo>
                    <a:pt x="324" y="84"/>
                  </a:lnTo>
                  <a:lnTo>
                    <a:pt x="324" y="80"/>
                  </a:lnTo>
                  <a:lnTo>
                    <a:pt x="320" y="76"/>
                  </a:lnTo>
                  <a:lnTo>
                    <a:pt x="316" y="76"/>
                  </a:lnTo>
                  <a:lnTo>
                    <a:pt x="314" y="78"/>
                  </a:lnTo>
                  <a:lnTo>
                    <a:pt x="314" y="78"/>
                  </a:lnTo>
                  <a:lnTo>
                    <a:pt x="312" y="78"/>
                  </a:lnTo>
                  <a:lnTo>
                    <a:pt x="314" y="80"/>
                  </a:lnTo>
                  <a:lnTo>
                    <a:pt x="316" y="82"/>
                  </a:lnTo>
                  <a:lnTo>
                    <a:pt x="316" y="82"/>
                  </a:lnTo>
                  <a:close/>
                  <a:moveTo>
                    <a:pt x="310" y="92"/>
                  </a:moveTo>
                  <a:lnTo>
                    <a:pt x="310" y="92"/>
                  </a:lnTo>
                  <a:lnTo>
                    <a:pt x="320" y="96"/>
                  </a:lnTo>
                  <a:lnTo>
                    <a:pt x="330" y="98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6" y="96"/>
                  </a:lnTo>
                  <a:lnTo>
                    <a:pt x="324" y="96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8" y="92"/>
                  </a:lnTo>
                  <a:lnTo>
                    <a:pt x="332" y="94"/>
                  </a:lnTo>
                  <a:lnTo>
                    <a:pt x="336" y="94"/>
                  </a:lnTo>
                  <a:lnTo>
                    <a:pt x="334" y="90"/>
                  </a:lnTo>
                  <a:lnTo>
                    <a:pt x="334" y="90"/>
                  </a:lnTo>
                  <a:lnTo>
                    <a:pt x="338" y="90"/>
                  </a:lnTo>
                  <a:lnTo>
                    <a:pt x="344" y="90"/>
                  </a:lnTo>
                  <a:lnTo>
                    <a:pt x="344" y="90"/>
                  </a:lnTo>
                  <a:lnTo>
                    <a:pt x="346" y="88"/>
                  </a:lnTo>
                  <a:lnTo>
                    <a:pt x="350" y="86"/>
                  </a:lnTo>
                  <a:lnTo>
                    <a:pt x="350" y="86"/>
                  </a:lnTo>
                  <a:lnTo>
                    <a:pt x="348" y="84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48" y="84"/>
                  </a:lnTo>
                  <a:lnTo>
                    <a:pt x="348" y="84"/>
                  </a:lnTo>
                  <a:lnTo>
                    <a:pt x="352" y="84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2"/>
                  </a:lnTo>
                  <a:lnTo>
                    <a:pt x="354" y="80"/>
                  </a:lnTo>
                  <a:lnTo>
                    <a:pt x="350" y="78"/>
                  </a:lnTo>
                  <a:lnTo>
                    <a:pt x="340" y="76"/>
                  </a:lnTo>
                  <a:lnTo>
                    <a:pt x="330" y="74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6"/>
                  </a:lnTo>
                  <a:lnTo>
                    <a:pt x="326" y="78"/>
                  </a:lnTo>
                  <a:lnTo>
                    <a:pt x="328" y="78"/>
                  </a:lnTo>
                  <a:lnTo>
                    <a:pt x="328" y="78"/>
                  </a:lnTo>
                  <a:lnTo>
                    <a:pt x="324" y="78"/>
                  </a:lnTo>
                  <a:lnTo>
                    <a:pt x="324" y="78"/>
                  </a:lnTo>
                  <a:lnTo>
                    <a:pt x="330" y="80"/>
                  </a:lnTo>
                  <a:lnTo>
                    <a:pt x="330" y="80"/>
                  </a:lnTo>
                  <a:lnTo>
                    <a:pt x="328" y="80"/>
                  </a:lnTo>
                  <a:lnTo>
                    <a:pt x="328" y="80"/>
                  </a:lnTo>
                  <a:lnTo>
                    <a:pt x="332" y="80"/>
                  </a:lnTo>
                  <a:lnTo>
                    <a:pt x="338" y="82"/>
                  </a:lnTo>
                  <a:lnTo>
                    <a:pt x="338" y="82"/>
                  </a:lnTo>
                  <a:lnTo>
                    <a:pt x="336" y="82"/>
                  </a:lnTo>
                  <a:lnTo>
                    <a:pt x="338" y="84"/>
                  </a:lnTo>
                  <a:lnTo>
                    <a:pt x="338" y="84"/>
                  </a:lnTo>
                  <a:lnTo>
                    <a:pt x="330" y="84"/>
                  </a:lnTo>
                  <a:lnTo>
                    <a:pt x="330" y="84"/>
                  </a:lnTo>
                  <a:lnTo>
                    <a:pt x="328" y="82"/>
                  </a:lnTo>
                  <a:lnTo>
                    <a:pt x="326" y="82"/>
                  </a:lnTo>
                  <a:lnTo>
                    <a:pt x="326" y="82"/>
                  </a:lnTo>
                  <a:lnTo>
                    <a:pt x="326" y="82"/>
                  </a:lnTo>
                  <a:lnTo>
                    <a:pt x="328" y="88"/>
                  </a:lnTo>
                  <a:lnTo>
                    <a:pt x="328" y="88"/>
                  </a:lnTo>
                  <a:lnTo>
                    <a:pt x="324" y="86"/>
                  </a:lnTo>
                  <a:lnTo>
                    <a:pt x="320" y="86"/>
                  </a:lnTo>
                  <a:lnTo>
                    <a:pt x="318" y="88"/>
                  </a:lnTo>
                  <a:lnTo>
                    <a:pt x="318" y="88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14" y="90"/>
                  </a:lnTo>
                  <a:lnTo>
                    <a:pt x="310" y="92"/>
                  </a:lnTo>
                  <a:lnTo>
                    <a:pt x="310" y="92"/>
                  </a:lnTo>
                  <a:close/>
                  <a:moveTo>
                    <a:pt x="292" y="90"/>
                  </a:moveTo>
                  <a:lnTo>
                    <a:pt x="292" y="90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84"/>
                  </a:lnTo>
                  <a:lnTo>
                    <a:pt x="286" y="84"/>
                  </a:lnTo>
                  <a:lnTo>
                    <a:pt x="288" y="88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2" y="90"/>
                  </a:lnTo>
                  <a:close/>
                  <a:moveTo>
                    <a:pt x="296" y="76"/>
                  </a:moveTo>
                  <a:lnTo>
                    <a:pt x="296" y="76"/>
                  </a:lnTo>
                  <a:lnTo>
                    <a:pt x="302" y="80"/>
                  </a:lnTo>
                  <a:lnTo>
                    <a:pt x="302" y="80"/>
                  </a:lnTo>
                  <a:lnTo>
                    <a:pt x="302" y="78"/>
                  </a:lnTo>
                  <a:lnTo>
                    <a:pt x="302" y="78"/>
                  </a:lnTo>
                  <a:lnTo>
                    <a:pt x="302" y="74"/>
                  </a:lnTo>
                  <a:lnTo>
                    <a:pt x="302" y="74"/>
                  </a:lnTo>
                  <a:lnTo>
                    <a:pt x="300" y="74"/>
                  </a:lnTo>
                  <a:lnTo>
                    <a:pt x="298" y="74"/>
                  </a:lnTo>
                  <a:lnTo>
                    <a:pt x="296" y="76"/>
                  </a:lnTo>
                  <a:lnTo>
                    <a:pt x="296" y="76"/>
                  </a:lnTo>
                  <a:close/>
                  <a:moveTo>
                    <a:pt x="308" y="92"/>
                  </a:moveTo>
                  <a:lnTo>
                    <a:pt x="308" y="92"/>
                  </a:lnTo>
                  <a:lnTo>
                    <a:pt x="304" y="88"/>
                  </a:lnTo>
                  <a:lnTo>
                    <a:pt x="302" y="86"/>
                  </a:lnTo>
                  <a:lnTo>
                    <a:pt x="300" y="86"/>
                  </a:lnTo>
                  <a:lnTo>
                    <a:pt x="300" y="86"/>
                  </a:lnTo>
                  <a:lnTo>
                    <a:pt x="300" y="86"/>
                  </a:lnTo>
                  <a:lnTo>
                    <a:pt x="300" y="90"/>
                  </a:lnTo>
                  <a:lnTo>
                    <a:pt x="302" y="94"/>
                  </a:lnTo>
                  <a:lnTo>
                    <a:pt x="302" y="94"/>
                  </a:lnTo>
                  <a:lnTo>
                    <a:pt x="304" y="98"/>
                  </a:lnTo>
                  <a:lnTo>
                    <a:pt x="308" y="102"/>
                  </a:lnTo>
                  <a:lnTo>
                    <a:pt x="308" y="102"/>
                  </a:lnTo>
                  <a:lnTo>
                    <a:pt x="316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2" y="106"/>
                  </a:lnTo>
                  <a:lnTo>
                    <a:pt x="322" y="104"/>
                  </a:lnTo>
                  <a:lnTo>
                    <a:pt x="324" y="102"/>
                  </a:lnTo>
                  <a:lnTo>
                    <a:pt x="324" y="102"/>
                  </a:lnTo>
                  <a:lnTo>
                    <a:pt x="320" y="100"/>
                  </a:lnTo>
                  <a:lnTo>
                    <a:pt x="314" y="98"/>
                  </a:lnTo>
                  <a:lnTo>
                    <a:pt x="310" y="96"/>
                  </a:lnTo>
                  <a:lnTo>
                    <a:pt x="306" y="92"/>
                  </a:lnTo>
                  <a:lnTo>
                    <a:pt x="306" y="92"/>
                  </a:lnTo>
                  <a:lnTo>
                    <a:pt x="308" y="92"/>
                  </a:lnTo>
                  <a:lnTo>
                    <a:pt x="308" y="92"/>
                  </a:lnTo>
                  <a:close/>
                  <a:moveTo>
                    <a:pt x="384" y="166"/>
                  </a:moveTo>
                  <a:lnTo>
                    <a:pt x="384" y="166"/>
                  </a:lnTo>
                  <a:lnTo>
                    <a:pt x="382" y="166"/>
                  </a:lnTo>
                  <a:lnTo>
                    <a:pt x="382" y="168"/>
                  </a:lnTo>
                  <a:lnTo>
                    <a:pt x="382" y="168"/>
                  </a:lnTo>
                  <a:lnTo>
                    <a:pt x="384" y="166"/>
                  </a:lnTo>
                  <a:lnTo>
                    <a:pt x="384" y="166"/>
                  </a:lnTo>
                  <a:close/>
                  <a:moveTo>
                    <a:pt x="376" y="264"/>
                  </a:moveTo>
                  <a:lnTo>
                    <a:pt x="376" y="264"/>
                  </a:lnTo>
                  <a:lnTo>
                    <a:pt x="376" y="262"/>
                  </a:lnTo>
                  <a:lnTo>
                    <a:pt x="376" y="262"/>
                  </a:lnTo>
                  <a:lnTo>
                    <a:pt x="376" y="264"/>
                  </a:lnTo>
                  <a:lnTo>
                    <a:pt x="376" y="264"/>
                  </a:lnTo>
                  <a:close/>
                  <a:moveTo>
                    <a:pt x="354" y="156"/>
                  </a:moveTo>
                  <a:lnTo>
                    <a:pt x="354" y="15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2" y="146"/>
                  </a:lnTo>
                  <a:lnTo>
                    <a:pt x="338" y="142"/>
                  </a:lnTo>
                  <a:lnTo>
                    <a:pt x="338" y="142"/>
                  </a:lnTo>
                  <a:lnTo>
                    <a:pt x="340" y="142"/>
                  </a:lnTo>
                  <a:lnTo>
                    <a:pt x="340" y="142"/>
                  </a:lnTo>
                  <a:lnTo>
                    <a:pt x="340" y="140"/>
                  </a:lnTo>
                  <a:lnTo>
                    <a:pt x="340" y="140"/>
                  </a:lnTo>
                  <a:lnTo>
                    <a:pt x="344" y="142"/>
                  </a:lnTo>
                  <a:lnTo>
                    <a:pt x="344" y="142"/>
                  </a:lnTo>
                  <a:lnTo>
                    <a:pt x="338" y="138"/>
                  </a:lnTo>
                  <a:lnTo>
                    <a:pt x="338" y="138"/>
                  </a:lnTo>
                  <a:lnTo>
                    <a:pt x="342" y="138"/>
                  </a:lnTo>
                  <a:lnTo>
                    <a:pt x="344" y="138"/>
                  </a:lnTo>
                  <a:lnTo>
                    <a:pt x="344" y="138"/>
                  </a:lnTo>
                  <a:lnTo>
                    <a:pt x="344" y="138"/>
                  </a:lnTo>
                  <a:lnTo>
                    <a:pt x="338" y="136"/>
                  </a:lnTo>
                  <a:lnTo>
                    <a:pt x="338" y="136"/>
                  </a:lnTo>
                  <a:lnTo>
                    <a:pt x="340" y="136"/>
                  </a:lnTo>
                  <a:lnTo>
                    <a:pt x="338" y="134"/>
                  </a:lnTo>
                  <a:lnTo>
                    <a:pt x="338" y="134"/>
                  </a:lnTo>
                  <a:lnTo>
                    <a:pt x="340" y="134"/>
                  </a:lnTo>
                  <a:lnTo>
                    <a:pt x="340" y="132"/>
                  </a:lnTo>
                  <a:lnTo>
                    <a:pt x="340" y="132"/>
                  </a:lnTo>
                  <a:lnTo>
                    <a:pt x="336" y="132"/>
                  </a:lnTo>
                  <a:lnTo>
                    <a:pt x="334" y="134"/>
                  </a:lnTo>
                  <a:lnTo>
                    <a:pt x="334" y="134"/>
                  </a:lnTo>
                  <a:lnTo>
                    <a:pt x="334" y="132"/>
                  </a:lnTo>
                  <a:lnTo>
                    <a:pt x="334" y="132"/>
                  </a:lnTo>
                  <a:lnTo>
                    <a:pt x="334" y="130"/>
                  </a:lnTo>
                  <a:lnTo>
                    <a:pt x="334" y="130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4" y="128"/>
                  </a:lnTo>
                  <a:lnTo>
                    <a:pt x="334" y="126"/>
                  </a:lnTo>
                  <a:lnTo>
                    <a:pt x="334" y="126"/>
                  </a:lnTo>
                  <a:lnTo>
                    <a:pt x="328" y="126"/>
                  </a:lnTo>
                  <a:lnTo>
                    <a:pt x="326" y="124"/>
                  </a:lnTo>
                  <a:lnTo>
                    <a:pt x="328" y="122"/>
                  </a:lnTo>
                  <a:lnTo>
                    <a:pt x="328" y="122"/>
                  </a:lnTo>
                  <a:lnTo>
                    <a:pt x="326" y="120"/>
                  </a:lnTo>
                  <a:lnTo>
                    <a:pt x="324" y="116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22" y="118"/>
                  </a:lnTo>
                  <a:lnTo>
                    <a:pt x="322" y="118"/>
                  </a:lnTo>
                  <a:lnTo>
                    <a:pt x="318" y="116"/>
                  </a:lnTo>
                  <a:lnTo>
                    <a:pt x="314" y="116"/>
                  </a:lnTo>
                  <a:lnTo>
                    <a:pt x="314" y="116"/>
                  </a:lnTo>
                  <a:lnTo>
                    <a:pt x="316" y="112"/>
                  </a:lnTo>
                  <a:lnTo>
                    <a:pt x="316" y="110"/>
                  </a:lnTo>
                  <a:lnTo>
                    <a:pt x="312" y="108"/>
                  </a:lnTo>
                  <a:lnTo>
                    <a:pt x="308" y="108"/>
                  </a:lnTo>
                  <a:lnTo>
                    <a:pt x="306" y="110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4" y="114"/>
                  </a:lnTo>
                  <a:lnTo>
                    <a:pt x="298" y="114"/>
                  </a:lnTo>
                  <a:lnTo>
                    <a:pt x="294" y="114"/>
                  </a:lnTo>
                  <a:lnTo>
                    <a:pt x="292" y="114"/>
                  </a:lnTo>
                  <a:lnTo>
                    <a:pt x="292" y="114"/>
                  </a:lnTo>
                  <a:lnTo>
                    <a:pt x="294" y="118"/>
                  </a:lnTo>
                  <a:lnTo>
                    <a:pt x="298" y="120"/>
                  </a:lnTo>
                  <a:lnTo>
                    <a:pt x="304" y="124"/>
                  </a:lnTo>
                  <a:lnTo>
                    <a:pt x="306" y="126"/>
                  </a:lnTo>
                  <a:lnTo>
                    <a:pt x="306" y="126"/>
                  </a:lnTo>
                  <a:lnTo>
                    <a:pt x="306" y="124"/>
                  </a:lnTo>
                  <a:lnTo>
                    <a:pt x="308" y="126"/>
                  </a:lnTo>
                  <a:lnTo>
                    <a:pt x="308" y="126"/>
                  </a:lnTo>
                  <a:lnTo>
                    <a:pt x="310" y="126"/>
                  </a:lnTo>
                  <a:lnTo>
                    <a:pt x="314" y="126"/>
                  </a:lnTo>
                  <a:lnTo>
                    <a:pt x="314" y="126"/>
                  </a:lnTo>
                  <a:lnTo>
                    <a:pt x="316" y="130"/>
                  </a:lnTo>
                  <a:lnTo>
                    <a:pt x="318" y="136"/>
                  </a:lnTo>
                  <a:lnTo>
                    <a:pt x="318" y="136"/>
                  </a:lnTo>
                  <a:lnTo>
                    <a:pt x="320" y="136"/>
                  </a:lnTo>
                  <a:lnTo>
                    <a:pt x="320" y="136"/>
                  </a:lnTo>
                  <a:lnTo>
                    <a:pt x="324" y="142"/>
                  </a:lnTo>
                  <a:lnTo>
                    <a:pt x="326" y="148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18" y="154"/>
                  </a:lnTo>
                  <a:lnTo>
                    <a:pt x="306" y="156"/>
                  </a:lnTo>
                  <a:lnTo>
                    <a:pt x="306" y="156"/>
                  </a:lnTo>
                  <a:lnTo>
                    <a:pt x="338" y="180"/>
                  </a:lnTo>
                  <a:lnTo>
                    <a:pt x="338" y="180"/>
                  </a:lnTo>
                  <a:lnTo>
                    <a:pt x="336" y="176"/>
                  </a:lnTo>
                  <a:lnTo>
                    <a:pt x="334" y="172"/>
                  </a:lnTo>
                  <a:lnTo>
                    <a:pt x="334" y="172"/>
                  </a:lnTo>
                  <a:lnTo>
                    <a:pt x="344" y="178"/>
                  </a:lnTo>
                  <a:lnTo>
                    <a:pt x="344" y="178"/>
                  </a:lnTo>
                  <a:lnTo>
                    <a:pt x="346" y="176"/>
                  </a:lnTo>
                  <a:lnTo>
                    <a:pt x="346" y="172"/>
                  </a:lnTo>
                  <a:lnTo>
                    <a:pt x="342" y="170"/>
                  </a:lnTo>
                  <a:lnTo>
                    <a:pt x="338" y="166"/>
                  </a:lnTo>
                  <a:lnTo>
                    <a:pt x="338" y="162"/>
                  </a:lnTo>
                  <a:lnTo>
                    <a:pt x="336" y="160"/>
                  </a:lnTo>
                  <a:lnTo>
                    <a:pt x="336" y="160"/>
                  </a:lnTo>
                  <a:lnTo>
                    <a:pt x="338" y="158"/>
                  </a:lnTo>
                  <a:lnTo>
                    <a:pt x="338" y="156"/>
                  </a:lnTo>
                  <a:lnTo>
                    <a:pt x="342" y="158"/>
                  </a:lnTo>
                  <a:lnTo>
                    <a:pt x="346" y="160"/>
                  </a:lnTo>
                  <a:lnTo>
                    <a:pt x="348" y="160"/>
                  </a:lnTo>
                  <a:lnTo>
                    <a:pt x="348" y="160"/>
                  </a:lnTo>
                  <a:lnTo>
                    <a:pt x="348" y="164"/>
                  </a:lnTo>
                  <a:lnTo>
                    <a:pt x="348" y="166"/>
                  </a:lnTo>
                  <a:lnTo>
                    <a:pt x="350" y="168"/>
                  </a:lnTo>
                  <a:lnTo>
                    <a:pt x="350" y="168"/>
                  </a:lnTo>
                  <a:lnTo>
                    <a:pt x="354" y="166"/>
                  </a:lnTo>
                  <a:lnTo>
                    <a:pt x="356" y="162"/>
                  </a:lnTo>
                  <a:lnTo>
                    <a:pt x="356" y="162"/>
                  </a:lnTo>
                  <a:lnTo>
                    <a:pt x="358" y="160"/>
                  </a:lnTo>
                  <a:lnTo>
                    <a:pt x="358" y="160"/>
                  </a:lnTo>
                  <a:lnTo>
                    <a:pt x="354" y="156"/>
                  </a:lnTo>
                  <a:lnTo>
                    <a:pt x="354" y="156"/>
                  </a:lnTo>
                  <a:close/>
                  <a:moveTo>
                    <a:pt x="306" y="156"/>
                  </a:moveTo>
                  <a:lnTo>
                    <a:pt x="306" y="156"/>
                  </a:lnTo>
                  <a:lnTo>
                    <a:pt x="306" y="156"/>
                  </a:lnTo>
                  <a:lnTo>
                    <a:pt x="306" y="156"/>
                  </a:lnTo>
                  <a:lnTo>
                    <a:pt x="306" y="156"/>
                  </a:lnTo>
                  <a:lnTo>
                    <a:pt x="306" y="156"/>
                  </a:lnTo>
                  <a:close/>
                  <a:moveTo>
                    <a:pt x="298" y="114"/>
                  </a:moveTo>
                  <a:lnTo>
                    <a:pt x="298" y="114"/>
                  </a:lnTo>
                  <a:lnTo>
                    <a:pt x="302" y="114"/>
                  </a:lnTo>
                  <a:lnTo>
                    <a:pt x="304" y="110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2" y="104"/>
                  </a:lnTo>
                  <a:lnTo>
                    <a:pt x="298" y="106"/>
                  </a:lnTo>
                  <a:lnTo>
                    <a:pt x="294" y="110"/>
                  </a:lnTo>
                  <a:lnTo>
                    <a:pt x="296" y="112"/>
                  </a:lnTo>
                  <a:lnTo>
                    <a:pt x="298" y="114"/>
                  </a:lnTo>
                  <a:lnTo>
                    <a:pt x="298" y="114"/>
                  </a:lnTo>
                  <a:close/>
                  <a:moveTo>
                    <a:pt x="318" y="112"/>
                  </a:moveTo>
                  <a:lnTo>
                    <a:pt x="318" y="112"/>
                  </a:lnTo>
                  <a:lnTo>
                    <a:pt x="318" y="112"/>
                  </a:lnTo>
                  <a:lnTo>
                    <a:pt x="318" y="112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4" y="116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2" y="112"/>
                  </a:lnTo>
                  <a:lnTo>
                    <a:pt x="320" y="110"/>
                  </a:lnTo>
                  <a:lnTo>
                    <a:pt x="318" y="112"/>
                  </a:lnTo>
                  <a:lnTo>
                    <a:pt x="318" y="112"/>
                  </a:lnTo>
                  <a:close/>
                  <a:moveTo>
                    <a:pt x="318" y="140"/>
                  </a:moveTo>
                  <a:lnTo>
                    <a:pt x="318" y="140"/>
                  </a:lnTo>
                  <a:lnTo>
                    <a:pt x="316" y="140"/>
                  </a:lnTo>
                  <a:lnTo>
                    <a:pt x="314" y="142"/>
                  </a:lnTo>
                  <a:lnTo>
                    <a:pt x="314" y="142"/>
                  </a:lnTo>
                  <a:lnTo>
                    <a:pt x="316" y="144"/>
                  </a:lnTo>
                  <a:lnTo>
                    <a:pt x="316" y="144"/>
                  </a:lnTo>
                  <a:lnTo>
                    <a:pt x="318" y="144"/>
                  </a:lnTo>
                  <a:lnTo>
                    <a:pt x="318" y="142"/>
                  </a:lnTo>
                  <a:lnTo>
                    <a:pt x="318" y="140"/>
                  </a:lnTo>
                  <a:lnTo>
                    <a:pt x="318" y="140"/>
                  </a:lnTo>
                  <a:close/>
                  <a:moveTo>
                    <a:pt x="296" y="102"/>
                  </a:moveTo>
                  <a:lnTo>
                    <a:pt x="296" y="102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298" y="98"/>
                  </a:lnTo>
                  <a:lnTo>
                    <a:pt x="296" y="98"/>
                  </a:lnTo>
                  <a:lnTo>
                    <a:pt x="292" y="98"/>
                  </a:lnTo>
                  <a:lnTo>
                    <a:pt x="292" y="98"/>
                  </a:lnTo>
                  <a:lnTo>
                    <a:pt x="290" y="98"/>
                  </a:lnTo>
                  <a:lnTo>
                    <a:pt x="288" y="100"/>
                  </a:lnTo>
                  <a:lnTo>
                    <a:pt x="288" y="100"/>
                  </a:lnTo>
                  <a:lnTo>
                    <a:pt x="284" y="104"/>
                  </a:lnTo>
                  <a:lnTo>
                    <a:pt x="284" y="104"/>
                  </a:lnTo>
                  <a:lnTo>
                    <a:pt x="292" y="102"/>
                  </a:lnTo>
                  <a:lnTo>
                    <a:pt x="292" y="102"/>
                  </a:lnTo>
                  <a:lnTo>
                    <a:pt x="296" y="102"/>
                  </a:lnTo>
                  <a:lnTo>
                    <a:pt x="296" y="10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886E336-4E3F-ECA9-2563-DC73280171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0444" y="2566553"/>
            <a:ext cx="3379813" cy="248919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15BCFE0-1205-EC80-4031-821F672436F7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070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8B6B0C1-2FEA-6DF3-5D48-98DB6437E5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400" dirty="0"/>
              <a:t>Specialized Solutions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60DB6F58-29B0-5E80-1DF4-2A8532C2A7C4}"/>
              </a:ext>
            </a:extLst>
          </p:cNvPr>
          <p:cNvSpPr>
            <a:spLocks/>
          </p:cNvSpPr>
          <p:nvPr/>
        </p:nvSpPr>
        <p:spPr bwMode="auto">
          <a:xfrm>
            <a:off x="5128995" y="2236444"/>
            <a:ext cx="1915200" cy="1663200"/>
          </a:xfrm>
          <a:custGeom>
            <a:avLst/>
            <a:gdLst/>
            <a:ahLst/>
            <a:cxnLst>
              <a:cxn ang="0">
                <a:pos x="2836" y="0"/>
              </a:cxn>
              <a:cxn ang="0">
                <a:pos x="0" y="0"/>
              </a:cxn>
              <a:cxn ang="0">
                <a:pos x="1419" y="2463"/>
              </a:cxn>
              <a:cxn ang="0">
                <a:pos x="2836" y="0"/>
              </a:cxn>
            </a:cxnLst>
            <a:rect l="0" t="0" r="r" b="b"/>
            <a:pathLst>
              <a:path w="2836" h="2463">
                <a:moveTo>
                  <a:pt x="2836" y="0"/>
                </a:moveTo>
                <a:lnTo>
                  <a:pt x="0" y="0"/>
                </a:lnTo>
                <a:lnTo>
                  <a:pt x="1419" y="2463"/>
                </a:lnTo>
                <a:lnTo>
                  <a:pt x="2836" y="0"/>
                </a:lnTo>
                <a:close/>
              </a:path>
            </a:pathLst>
          </a:custGeom>
          <a:solidFill>
            <a:srgbClr val="F5A71E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0522E0B8-853D-BAE0-71E1-3980B0C64A9C}"/>
              </a:ext>
            </a:extLst>
          </p:cNvPr>
          <p:cNvSpPr>
            <a:spLocks/>
          </p:cNvSpPr>
          <p:nvPr/>
        </p:nvSpPr>
        <p:spPr bwMode="auto">
          <a:xfrm>
            <a:off x="4152528" y="2236444"/>
            <a:ext cx="1915200" cy="1663200"/>
          </a:xfrm>
          <a:custGeom>
            <a:avLst/>
            <a:gdLst/>
            <a:ahLst/>
            <a:cxnLst>
              <a:cxn ang="0">
                <a:pos x="2818" y="2451"/>
              </a:cxn>
              <a:cxn ang="0">
                <a:pos x="1405" y="0"/>
              </a:cxn>
              <a:cxn ang="0">
                <a:pos x="0" y="2451"/>
              </a:cxn>
              <a:cxn ang="0">
                <a:pos x="2818" y="2451"/>
              </a:cxn>
            </a:cxnLst>
            <a:rect l="0" t="0" r="r" b="b"/>
            <a:pathLst>
              <a:path w="2818" h="2451">
                <a:moveTo>
                  <a:pt x="2818" y="2451"/>
                </a:moveTo>
                <a:lnTo>
                  <a:pt x="1405" y="0"/>
                </a:lnTo>
                <a:lnTo>
                  <a:pt x="0" y="2451"/>
                </a:lnTo>
                <a:lnTo>
                  <a:pt x="2818" y="2451"/>
                </a:lnTo>
                <a:close/>
              </a:path>
            </a:pathLst>
          </a:custGeom>
          <a:solidFill>
            <a:srgbClr val="1F2F39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67E894D5-D4F8-707C-4BEB-2D86F4BCE6EA}"/>
              </a:ext>
            </a:extLst>
          </p:cNvPr>
          <p:cNvSpPr>
            <a:spLocks/>
          </p:cNvSpPr>
          <p:nvPr/>
        </p:nvSpPr>
        <p:spPr bwMode="auto">
          <a:xfrm>
            <a:off x="4152528" y="3915426"/>
            <a:ext cx="1915200" cy="1663200"/>
          </a:xfrm>
          <a:custGeom>
            <a:avLst/>
            <a:gdLst/>
            <a:ahLst/>
            <a:cxnLst>
              <a:cxn ang="0">
                <a:pos x="2824" y="0"/>
              </a:cxn>
              <a:cxn ang="0">
                <a:pos x="0" y="0"/>
              </a:cxn>
              <a:cxn ang="0">
                <a:pos x="1409" y="2455"/>
              </a:cxn>
              <a:cxn ang="0">
                <a:pos x="2824" y="0"/>
              </a:cxn>
            </a:cxnLst>
            <a:rect l="0" t="0" r="r" b="b"/>
            <a:pathLst>
              <a:path w="2824" h="2455">
                <a:moveTo>
                  <a:pt x="2824" y="0"/>
                </a:moveTo>
                <a:lnTo>
                  <a:pt x="0" y="0"/>
                </a:lnTo>
                <a:lnTo>
                  <a:pt x="1409" y="2455"/>
                </a:lnTo>
                <a:lnTo>
                  <a:pt x="2824" y="0"/>
                </a:lnTo>
                <a:close/>
              </a:path>
            </a:pathLst>
          </a:custGeom>
          <a:solidFill>
            <a:srgbClr val="0A9594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B620A056-03D3-EE40-73CD-76F1412E940F}"/>
              </a:ext>
            </a:extLst>
          </p:cNvPr>
          <p:cNvSpPr>
            <a:spLocks/>
          </p:cNvSpPr>
          <p:nvPr/>
        </p:nvSpPr>
        <p:spPr bwMode="auto">
          <a:xfrm>
            <a:off x="5128995" y="3939869"/>
            <a:ext cx="1915200" cy="1663200"/>
          </a:xfrm>
          <a:custGeom>
            <a:avLst/>
            <a:gdLst/>
            <a:ahLst/>
            <a:cxnLst>
              <a:cxn ang="0">
                <a:pos x="1419" y="0"/>
              </a:cxn>
              <a:cxn ang="0">
                <a:pos x="0" y="2459"/>
              </a:cxn>
              <a:cxn ang="0">
                <a:pos x="2842" y="2459"/>
              </a:cxn>
              <a:cxn ang="0">
                <a:pos x="1419" y="0"/>
              </a:cxn>
            </a:cxnLst>
            <a:rect l="0" t="0" r="r" b="b"/>
            <a:pathLst>
              <a:path w="2842" h="2459">
                <a:moveTo>
                  <a:pt x="1419" y="0"/>
                </a:moveTo>
                <a:lnTo>
                  <a:pt x="0" y="2459"/>
                </a:lnTo>
                <a:lnTo>
                  <a:pt x="2842" y="2459"/>
                </a:lnTo>
                <a:lnTo>
                  <a:pt x="1419" y="0"/>
                </a:lnTo>
                <a:close/>
              </a:path>
            </a:pathLst>
          </a:custGeom>
          <a:solidFill>
            <a:srgbClr val="F5A71E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011132-4309-5390-28FC-7F1E2CB160C0}"/>
              </a:ext>
            </a:extLst>
          </p:cNvPr>
          <p:cNvSpPr txBox="1"/>
          <p:nvPr/>
        </p:nvSpPr>
        <p:spPr>
          <a:xfrm>
            <a:off x="5423103" y="2334978"/>
            <a:ext cx="1260000" cy="648512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da-DK" sz="1200" b="1" spc="20">
                <a:solidFill>
                  <a:srgbClr val="FFFFFF"/>
                </a:solidFill>
                <a:latin typeface="Arial"/>
                <a:cs typeface="Arial"/>
              </a:rPr>
              <a:t>North American </a:t>
            </a:r>
          </a:p>
          <a:p>
            <a:pPr algn="ctr" defTabSz="457211"/>
            <a:r>
              <a:rPr lang="da-DK" sz="1200" b="1" spc="20">
                <a:solidFill>
                  <a:srgbClr val="FFFFFF"/>
                </a:solidFill>
                <a:latin typeface="Arial"/>
                <a:cs typeface="Arial"/>
              </a:rPr>
              <a:t>Footprint </a:t>
            </a:r>
            <a:endParaRPr lang="en-GB" sz="1200" b="1" spc="2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934F7D-F2CA-7C35-E7BB-A3F5AA78B683}"/>
              </a:ext>
            </a:extLst>
          </p:cNvPr>
          <p:cNvSpPr txBox="1"/>
          <p:nvPr/>
        </p:nvSpPr>
        <p:spPr>
          <a:xfrm>
            <a:off x="4504572" y="3276695"/>
            <a:ext cx="1260000" cy="463846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en-GB" sz="1200" b="1" spc="20">
                <a:solidFill>
                  <a:srgbClr val="FFFFFF"/>
                </a:solidFill>
                <a:latin typeface="Arial"/>
                <a:cs typeface="Arial"/>
              </a:rPr>
              <a:t>Easily</a:t>
            </a:r>
          </a:p>
          <a:p>
            <a:pPr algn="ctr" defTabSz="457211"/>
            <a:r>
              <a:rPr lang="en-GB" sz="1200" b="1" spc="20">
                <a:solidFill>
                  <a:srgbClr val="FFFFFF"/>
                </a:solidFill>
                <a:latin typeface="Arial"/>
                <a:cs typeface="Arial"/>
              </a:rPr>
              <a:t>Customized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4CC396-A13A-30BC-7068-931AD9C95CD1}"/>
              </a:ext>
            </a:extLst>
          </p:cNvPr>
          <p:cNvSpPr txBox="1"/>
          <p:nvPr/>
        </p:nvSpPr>
        <p:spPr>
          <a:xfrm>
            <a:off x="6253418" y="3192105"/>
            <a:ext cx="1260000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 defTabSz="457211"/>
            <a:r>
              <a:rPr lang="en-GB" sz="1200" b="1" spc="20">
                <a:solidFill>
                  <a:srgbClr val="FFFFFF"/>
                </a:solidFill>
                <a:latin typeface="Raleway"/>
              </a:rPr>
              <a:t>Well Organised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9BFF03-BF57-7587-2961-D0B1378E6EA4}"/>
              </a:ext>
            </a:extLst>
          </p:cNvPr>
          <p:cNvSpPr txBox="1"/>
          <p:nvPr/>
        </p:nvSpPr>
        <p:spPr>
          <a:xfrm>
            <a:off x="4442896" y="4103495"/>
            <a:ext cx="1260000" cy="27918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da-DK" sz="1200" b="1" spc="20">
                <a:solidFill>
                  <a:srgbClr val="FFFFFF"/>
                </a:solidFill>
                <a:latin typeface="Arial"/>
                <a:cs typeface="Arial"/>
              </a:rPr>
              <a:t>Cost Effective</a:t>
            </a:r>
            <a:endParaRPr lang="en-GB" sz="1200" b="1" spc="2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9326E5-7878-6A29-5A0C-4C75FF0B8DF3}"/>
              </a:ext>
            </a:extLst>
          </p:cNvPr>
          <p:cNvSpPr txBox="1"/>
          <p:nvPr/>
        </p:nvSpPr>
        <p:spPr>
          <a:xfrm>
            <a:off x="6276797" y="3876685"/>
            <a:ext cx="1216870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 defTabSz="457211"/>
            <a:r>
              <a:rPr lang="da-DK" sz="1200" b="1" spc="20">
                <a:solidFill>
                  <a:srgbClr val="FFFFFF"/>
                </a:solidFill>
                <a:latin typeface="Raleway"/>
              </a:rPr>
              <a:t>Easily Monitored</a:t>
            </a:r>
            <a:endParaRPr lang="en-GB" sz="1200" b="1" spc="20">
              <a:solidFill>
                <a:srgbClr val="FFFFFF"/>
              </a:solidFill>
              <a:latin typeface="Raleway"/>
            </a:endParaRPr>
          </a:p>
        </p:txBody>
      </p:sp>
      <p:sp>
        <p:nvSpPr>
          <p:cNvPr id="34" name="Freeform 20">
            <a:extLst>
              <a:ext uri="{FF2B5EF4-FFF2-40B4-BE49-F238E27FC236}">
                <a16:creationId xmlns:a16="http://schemas.microsoft.com/office/drawing/2014/main" id="{06DD2D94-AB63-1053-4F1F-A9B37A1D1A9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13146" y="2951224"/>
            <a:ext cx="276794" cy="276794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35" name="Freeform 107">
            <a:extLst>
              <a:ext uri="{FF2B5EF4-FFF2-40B4-BE49-F238E27FC236}">
                <a16:creationId xmlns:a16="http://schemas.microsoft.com/office/drawing/2014/main" id="{01D29D14-CB6B-7989-2768-667759FFFC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772145" y="2789471"/>
            <a:ext cx="276794" cy="276794"/>
          </a:xfrm>
          <a:custGeom>
            <a:avLst/>
            <a:gdLst>
              <a:gd name="T0" fmla="*/ 96 w 176"/>
              <a:gd name="T1" fmla="*/ 48 h 176"/>
              <a:gd name="T2" fmla="*/ 112 w 176"/>
              <a:gd name="T3" fmla="*/ 16 h 176"/>
              <a:gd name="T4" fmla="*/ 80 w 176"/>
              <a:gd name="T5" fmla="*/ 0 h 176"/>
              <a:gd name="T6" fmla="*/ 64 w 176"/>
              <a:gd name="T7" fmla="*/ 32 h 176"/>
              <a:gd name="T8" fmla="*/ 72 w 176"/>
              <a:gd name="T9" fmla="*/ 16 h 176"/>
              <a:gd name="T10" fmla="*/ 96 w 176"/>
              <a:gd name="T11" fmla="*/ 8 h 176"/>
              <a:gd name="T12" fmla="*/ 104 w 176"/>
              <a:gd name="T13" fmla="*/ 32 h 176"/>
              <a:gd name="T14" fmla="*/ 80 w 176"/>
              <a:gd name="T15" fmla="*/ 40 h 176"/>
              <a:gd name="T16" fmla="*/ 72 w 176"/>
              <a:gd name="T17" fmla="*/ 16 h 176"/>
              <a:gd name="T18" fmla="*/ 28 w 176"/>
              <a:gd name="T19" fmla="*/ 116 h 176"/>
              <a:gd name="T20" fmla="*/ 84 w 176"/>
              <a:gd name="T21" fmla="*/ 88 h 176"/>
              <a:gd name="T22" fmla="*/ 88 w 176"/>
              <a:gd name="T23" fmla="*/ 120 h 176"/>
              <a:gd name="T24" fmla="*/ 92 w 176"/>
              <a:gd name="T25" fmla="*/ 88 h 176"/>
              <a:gd name="T26" fmla="*/ 148 w 176"/>
              <a:gd name="T27" fmla="*/ 116 h 176"/>
              <a:gd name="T28" fmla="*/ 156 w 176"/>
              <a:gd name="T29" fmla="*/ 116 h 176"/>
              <a:gd name="T30" fmla="*/ 152 w 176"/>
              <a:gd name="T31" fmla="*/ 80 h 176"/>
              <a:gd name="T32" fmla="*/ 92 w 176"/>
              <a:gd name="T33" fmla="*/ 60 h 176"/>
              <a:gd name="T34" fmla="*/ 84 w 176"/>
              <a:gd name="T35" fmla="*/ 60 h 176"/>
              <a:gd name="T36" fmla="*/ 24 w 176"/>
              <a:gd name="T37" fmla="*/ 80 h 176"/>
              <a:gd name="T38" fmla="*/ 20 w 176"/>
              <a:gd name="T39" fmla="*/ 116 h 176"/>
              <a:gd name="T40" fmla="*/ 32 w 176"/>
              <a:gd name="T41" fmla="*/ 128 h 176"/>
              <a:gd name="T42" fmla="*/ 0 w 176"/>
              <a:gd name="T43" fmla="*/ 144 h 176"/>
              <a:gd name="T44" fmla="*/ 16 w 176"/>
              <a:gd name="T45" fmla="*/ 176 h 176"/>
              <a:gd name="T46" fmla="*/ 48 w 176"/>
              <a:gd name="T47" fmla="*/ 160 h 176"/>
              <a:gd name="T48" fmla="*/ 32 w 176"/>
              <a:gd name="T49" fmla="*/ 128 h 176"/>
              <a:gd name="T50" fmla="*/ 32 w 176"/>
              <a:gd name="T51" fmla="*/ 168 h 176"/>
              <a:gd name="T52" fmla="*/ 8 w 176"/>
              <a:gd name="T53" fmla="*/ 160 h 176"/>
              <a:gd name="T54" fmla="*/ 16 w 176"/>
              <a:gd name="T55" fmla="*/ 136 h 176"/>
              <a:gd name="T56" fmla="*/ 40 w 176"/>
              <a:gd name="T57" fmla="*/ 144 h 176"/>
              <a:gd name="T58" fmla="*/ 160 w 176"/>
              <a:gd name="T59" fmla="*/ 128 h 176"/>
              <a:gd name="T60" fmla="*/ 128 w 176"/>
              <a:gd name="T61" fmla="*/ 144 h 176"/>
              <a:gd name="T62" fmla="*/ 144 w 176"/>
              <a:gd name="T63" fmla="*/ 176 h 176"/>
              <a:gd name="T64" fmla="*/ 176 w 176"/>
              <a:gd name="T65" fmla="*/ 160 h 176"/>
              <a:gd name="T66" fmla="*/ 160 w 176"/>
              <a:gd name="T67" fmla="*/ 128 h 176"/>
              <a:gd name="T68" fmla="*/ 160 w 176"/>
              <a:gd name="T69" fmla="*/ 168 h 176"/>
              <a:gd name="T70" fmla="*/ 136 w 176"/>
              <a:gd name="T71" fmla="*/ 160 h 176"/>
              <a:gd name="T72" fmla="*/ 144 w 176"/>
              <a:gd name="T73" fmla="*/ 136 h 176"/>
              <a:gd name="T74" fmla="*/ 168 w 176"/>
              <a:gd name="T75" fmla="*/ 144 h 176"/>
              <a:gd name="T76" fmla="*/ 96 w 176"/>
              <a:gd name="T77" fmla="*/ 128 h 176"/>
              <a:gd name="T78" fmla="*/ 64 w 176"/>
              <a:gd name="T79" fmla="*/ 144 h 176"/>
              <a:gd name="T80" fmla="*/ 80 w 176"/>
              <a:gd name="T81" fmla="*/ 176 h 176"/>
              <a:gd name="T82" fmla="*/ 112 w 176"/>
              <a:gd name="T83" fmla="*/ 160 h 176"/>
              <a:gd name="T84" fmla="*/ 96 w 176"/>
              <a:gd name="T85" fmla="*/ 128 h 176"/>
              <a:gd name="T86" fmla="*/ 96 w 176"/>
              <a:gd name="T87" fmla="*/ 168 h 176"/>
              <a:gd name="T88" fmla="*/ 72 w 176"/>
              <a:gd name="T89" fmla="*/ 160 h 176"/>
              <a:gd name="T90" fmla="*/ 80 w 176"/>
              <a:gd name="T91" fmla="*/ 136 h 176"/>
              <a:gd name="T92" fmla="*/ 104 w 176"/>
              <a:gd name="T9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6"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moveTo>
                  <a:pt x="72" y="16"/>
                </a:move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lnTo>
                  <a:pt x="72" y="16"/>
                </a:lnTo>
                <a:close/>
                <a:moveTo>
                  <a:pt x="24" y="120"/>
                </a:moveTo>
                <a:cubicBezTo>
                  <a:pt x="26" y="120"/>
                  <a:pt x="28" y="118"/>
                  <a:pt x="28" y="116"/>
                </a:cubicBezTo>
                <a:cubicBezTo>
                  <a:pt x="28" y="88"/>
                  <a:pt x="28" y="88"/>
                  <a:pt x="28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8"/>
                  <a:pt x="86" y="120"/>
                  <a:pt x="88" y="120"/>
                </a:cubicBezTo>
                <a:cubicBezTo>
                  <a:pt x="90" y="120"/>
                  <a:pt x="92" y="118"/>
                  <a:pt x="92" y="116"/>
                </a:cubicBezTo>
                <a:cubicBezTo>
                  <a:pt x="92" y="88"/>
                  <a:pt x="92" y="88"/>
                  <a:pt x="92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48" y="116"/>
                  <a:pt x="148" y="116"/>
                  <a:pt x="148" y="116"/>
                </a:cubicBezTo>
                <a:cubicBezTo>
                  <a:pt x="148" y="118"/>
                  <a:pt x="150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82"/>
                  <a:pt x="154" y="80"/>
                  <a:pt x="152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58"/>
                  <a:pt x="90" y="56"/>
                  <a:pt x="88" y="56"/>
                </a:cubicBezTo>
                <a:cubicBezTo>
                  <a:pt x="86" y="56"/>
                  <a:pt x="84" y="58"/>
                  <a:pt x="84" y="60"/>
                </a:cubicBezTo>
                <a:cubicBezTo>
                  <a:pt x="84" y="80"/>
                  <a:pt x="84" y="80"/>
                  <a:pt x="8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2" y="80"/>
                  <a:pt x="20" y="82"/>
                  <a:pt x="20" y="84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moveTo>
                  <a:pt x="32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7" y="128"/>
                  <a:pt x="0" y="135"/>
                  <a:pt x="0" y="144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41" y="176"/>
                  <a:pt x="48" y="169"/>
                  <a:pt x="48" y="160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48" y="135"/>
                  <a:pt x="41" y="128"/>
                  <a:pt x="32" y="128"/>
                </a:cubicBezTo>
                <a:moveTo>
                  <a:pt x="40" y="160"/>
                </a:moveTo>
                <a:cubicBezTo>
                  <a:pt x="40" y="164"/>
                  <a:pt x="36" y="168"/>
                  <a:pt x="3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0"/>
                  <a:pt x="12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6" y="136"/>
                  <a:pt x="40" y="140"/>
                  <a:pt x="40" y="144"/>
                </a:cubicBezTo>
                <a:lnTo>
                  <a:pt x="40" y="160"/>
                </a:lnTo>
                <a:close/>
                <a:moveTo>
                  <a:pt x="160" y="128"/>
                </a:moveTo>
                <a:cubicBezTo>
                  <a:pt x="144" y="128"/>
                  <a:pt x="144" y="128"/>
                  <a:pt x="144" y="128"/>
                </a:cubicBezTo>
                <a:cubicBezTo>
                  <a:pt x="135" y="128"/>
                  <a:pt x="128" y="135"/>
                  <a:pt x="128" y="144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5"/>
                  <a:pt x="169" y="128"/>
                  <a:pt x="160" y="128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0" y="168"/>
                  <a:pt x="136" y="164"/>
                  <a:pt x="136" y="160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4" y="136"/>
                  <a:pt x="168" y="140"/>
                  <a:pt x="168" y="144"/>
                </a:cubicBezTo>
                <a:lnTo>
                  <a:pt x="168" y="160"/>
                </a:lnTo>
                <a:close/>
                <a:moveTo>
                  <a:pt x="96" y="128"/>
                </a:moveTo>
                <a:cubicBezTo>
                  <a:pt x="80" y="128"/>
                  <a:pt x="80" y="128"/>
                  <a:pt x="80" y="128"/>
                </a:cubicBezTo>
                <a:cubicBezTo>
                  <a:pt x="71" y="128"/>
                  <a:pt x="64" y="135"/>
                  <a:pt x="64" y="144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9"/>
                  <a:pt x="71" y="176"/>
                  <a:pt x="80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35"/>
                  <a:pt x="105" y="128"/>
                  <a:pt x="96" y="128"/>
                </a:cubicBezTo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76" y="168"/>
                  <a:pt x="72" y="164"/>
                  <a:pt x="72" y="160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72" y="140"/>
                  <a:pt x="76" y="136"/>
                  <a:pt x="80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100" y="136"/>
                  <a:pt x="104" y="140"/>
                  <a:pt x="104" y="144"/>
                </a:cubicBezTo>
                <a:lnTo>
                  <a:pt x="104" y="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36" name="Freeform 70">
            <a:extLst>
              <a:ext uri="{FF2B5EF4-FFF2-40B4-BE49-F238E27FC236}">
                <a16:creationId xmlns:a16="http://schemas.microsoft.com/office/drawing/2014/main" id="{1B4312E1-0FB8-5B23-3EF6-5C87151A2DF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87510" y="2951224"/>
            <a:ext cx="276794" cy="276794"/>
          </a:xfrm>
          <a:custGeom>
            <a:avLst/>
            <a:gdLst>
              <a:gd name="T0" fmla="*/ 95 w 176"/>
              <a:gd name="T1" fmla="*/ 128 h 176"/>
              <a:gd name="T2" fmla="*/ 65 w 176"/>
              <a:gd name="T3" fmla="*/ 128 h 176"/>
              <a:gd name="T4" fmla="*/ 24 w 176"/>
              <a:gd name="T5" fmla="*/ 132 h 176"/>
              <a:gd name="T6" fmla="*/ 65 w 176"/>
              <a:gd name="T7" fmla="*/ 136 h 176"/>
              <a:gd name="T8" fmla="*/ 95 w 176"/>
              <a:gd name="T9" fmla="*/ 136 h 176"/>
              <a:gd name="T10" fmla="*/ 152 w 176"/>
              <a:gd name="T11" fmla="*/ 132 h 176"/>
              <a:gd name="T12" fmla="*/ 80 w 176"/>
              <a:gd name="T13" fmla="*/ 140 h 176"/>
              <a:gd name="T14" fmla="*/ 80 w 176"/>
              <a:gd name="T15" fmla="*/ 124 h 176"/>
              <a:gd name="T16" fmla="*/ 80 w 176"/>
              <a:gd name="T17" fmla="*/ 140 h 176"/>
              <a:gd name="T18" fmla="*/ 135 w 176"/>
              <a:gd name="T19" fmla="*/ 84 h 176"/>
              <a:gd name="T20" fmla="*/ 105 w 176"/>
              <a:gd name="T21" fmla="*/ 84 h 176"/>
              <a:gd name="T22" fmla="*/ 24 w 176"/>
              <a:gd name="T23" fmla="*/ 88 h 176"/>
              <a:gd name="T24" fmla="*/ 105 w 176"/>
              <a:gd name="T25" fmla="*/ 92 h 176"/>
              <a:gd name="T26" fmla="*/ 135 w 176"/>
              <a:gd name="T27" fmla="*/ 92 h 176"/>
              <a:gd name="T28" fmla="*/ 152 w 176"/>
              <a:gd name="T29" fmla="*/ 88 h 176"/>
              <a:gd name="T30" fmla="*/ 120 w 176"/>
              <a:gd name="T31" fmla="*/ 96 h 176"/>
              <a:gd name="T32" fmla="*/ 120 w 176"/>
              <a:gd name="T33" fmla="*/ 80 h 176"/>
              <a:gd name="T34" fmla="*/ 120 w 176"/>
              <a:gd name="T35" fmla="*/ 96 h 176"/>
              <a:gd name="T36" fmla="*/ 79 w 176"/>
              <a:gd name="T37" fmla="*/ 40 h 176"/>
              <a:gd name="T38" fmla="*/ 49 w 176"/>
              <a:gd name="T39" fmla="*/ 40 h 176"/>
              <a:gd name="T40" fmla="*/ 24 w 176"/>
              <a:gd name="T41" fmla="*/ 44 h 176"/>
              <a:gd name="T42" fmla="*/ 49 w 176"/>
              <a:gd name="T43" fmla="*/ 48 h 176"/>
              <a:gd name="T44" fmla="*/ 79 w 176"/>
              <a:gd name="T45" fmla="*/ 48 h 176"/>
              <a:gd name="T46" fmla="*/ 152 w 176"/>
              <a:gd name="T47" fmla="*/ 44 h 176"/>
              <a:gd name="T48" fmla="*/ 64 w 176"/>
              <a:gd name="T49" fmla="*/ 52 h 176"/>
              <a:gd name="T50" fmla="*/ 64 w 176"/>
              <a:gd name="T51" fmla="*/ 36 h 176"/>
              <a:gd name="T52" fmla="*/ 64 w 176"/>
              <a:gd name="T53" fmla="*/ 52 h 176"/>
              <a:gd name="T54" fmla="*/ 16 w 176"/>
              <a:gd name="T55" fmla="*/ 0 h 176"/>
              <a:gd name="T56" fmla="*/ 0 w 176"/>
              <a:gd name="T57" fmla="*/ 160 h 176"/>
              <a:gd name="T58" fmla="*/ 160 w 176"/>
              <a:gd name="T59" fmla="*/ 176 h 176"/>
              <a:gd name="T60" fmla="*/ 176 w 176"/>
              <a:gd name="T61" fmla="*/ 16 h 176"/>
              <a:gd name="T62" fmla="*/ 168 w 176"/>
              <a:gd name="T63" fmla="*/ 160 h 176"/>
              <a:gd name="T64" fmla="*/ 16 w 176"/>
              <a:gd name="T65" fmla="*/ 168 h 176"/>
              <a:gd name="T66" fmla="*/ 8 w 176"/>
              <a:gd name="T67" fmla="*/ 16 h 176"/>
              <a:gd name="T68" fmla="*/ 160 w 176"/>
              <a:gd name="T69" fmla="*/ 8 h 176"/>
              <a:gd name="T70" fmla="*/ 168 w 176"/>
              <a:gd name="T7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4" y="121"/>
                  <a:pt x="87" y="116"/>
                  <a:pt x="80" y="116"/>
                </a:cubicBezTo>
                <a:cubicBezTo>
                  <a:pt x="73" y="116"/>
                  <a:pt x="66" y="121"/>
                  <a:pt x="65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6" y="143"/>
                  <a:pt x="73" y="148"/>
                  <a:pt x="80" y="148"/>
                </a:cubicBezTo>
                <a:cubicBezTo>
                  <a:pt x="87" y="148"/>
                  <a:pt x="94" y="143"/>
                  <a:pt x="95" y="136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moveTo>
                  <a:pt x="80" y="140"/>
                </a:moveTo>
                <a:cubicBezTo>
                  <a:pt x="76" y="140"/>
                  <a:pt x="72" y="136"/>
                  <a:pt x="72" y="132"/>
                </a:cubicBezTo>
                <a:cubicBezTo>
                  <a:pt x="72" y="128"/>
                  <a:pt x="76" y="124"/>
                  <a:pt x="80" y="124"/>
                </a:cubicBezTo>
                <a:cubicBezTo>
                  <a:pt x="84" y="124"/>
                  <a:pt x="88" y="128"/>
                  <a:pt x="88" y="132"/>
                </a:cubicBezTo>
                <a:cubicBezTo>
                  <a:pt x="88" y="136"/>
                  <a:pt x="84" y="140"/>
                  <a:pt x="80" y="140"/>
                </a:cubicBezTo>
                <a:moveTo>
                  <a:pt x="148" y="84"/>
                </a:moveTo>
                <a:cubicBezTo>
                  <a:pt x="135" y="84"/>
                  <a:pt x="135" y="84"/>
                  <a:pt x="135" y="84"/>
                </a:cubicBezTo>
                <a:cubicBezTo>
                  <a:pt x="134" y="77"/>
                  <a:pt x="127" y="72"/>
                  <a:pt x="120" y="72"/>
                </a:cubicBezTo>
                <a:cubicBezTo>
                  <a:pt x="113" y="72"/>
                  <a:pt x="106" y="77"/>
                  <a:pt x="105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6" y="99"/>
                  <a:pt x="113" y="104"/>
                  <a:pt x="120" y="104"/>
                </a:cubicBezTo>
                <a:cubicBezTo>
                  <a:pt x="127" y="104"/>
                  <a:pt x="134" y="99"/>
                  <a:pt x="135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120" y="96"/>
                </a:moveTo>
                <a:cubicBezTo>
                  <a:pt x="116" y="96"/>
                  <a:pt x="112" y="92"/>
                  <a:pt x="112" y="88"/>
                </a:cubicBezTo>
                <a:cubicBezTo>
                  <a:pt x="112" y="84"/>
                  <a:pt x="116" y="80"/>
                  <a:pt x="120" y="80"/>
                </a:cubicBezTo>
                <a:cubicBezTo>
                  <a:pt x="124" y="80"/>
                  <a:pt x="128" y="84"/>
                  <a:pt x="128" y="88"/>
                </a:cubicBezTo>
                <a:cubicBezTo>
                  <a:pt x="128" y="92"/>
                  <a:pt x="124" y="96"/>
                  <a:pt x="120" y="96"/>
                </a:cubicBezTo>
                <a:moveTo>
                  <a:pt x="148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3"/>
                  <a:pt x="71" y="28"/>
                  <a:pt x="64" y="28"/>
                </a:cubicBezTo>
                <a:cubicBezTo>
                  <a:pt x="57" y="28"/>
                  <a:pt x="50" y="33"/>
                  <a:pt x="4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55"/>
                  <a:pt x="57" y="60"/>
                  <a:pt x="64" y="60"/>
                </a:cubicBezTo>
                <a:cubicBezTo>
                  <a:pt x="71" y="60"/>
                  <a:pt x="78" y="55"/>
                  <a:pt x="79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moveTo>
                  <a:pt x="64" y="52"/>
                </a:moveTo>
                <a:cubicBezTo>
                  <a:pt x="60" y="52"/>
                  <a:pt x="56" y="48"/>
                  <a:pt x="56" y="44"/>
                </a:cubicBezTo>
                <a:cubicBezTo>
                  <a:pt x="56" y="40"/>
                  <a:pt x="60" y="36"/>
                  <a:pt x="64" y="36"/>
                </a:cubicBezTo>
                <a:cubicBezTo>
                  <a:pt x="68" y="36"/>
                  <a:pt x="72" y="40"/>
                  <a:pt x="72" y="44"/>
                </a:cubicBezTo>
                <a:cubicBezTo>
                  <a:pt x="72" y="48"/>
                  <a:pt x="68" y="52"/>
                  <a:pt x="64" y="5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59" name="Freeform 133">
            <a:extLst>
              <a:ext uri="{FF2B5EF4-FFF2-40B4-BE49-F238E27FC236}">
                <a16:creationId xmlns:a16="http://schemas.microsoft.com/office/drawing/2014/main" id="{644F7ACC-CAB8-88EA-F950-90CE817E021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88522" y="4436530"/>
            <a:ext cx="369025" cy="369025"/>
          </a:xfrm>
          <a:custGeom>
            <a:avLst/>
            <a:gdLst>
              <a:gd name="T0" fmla="*/ 97 w 176"/>
              <a:gd name="T1" fmla="*/ 84 h 176"/>
              <a:gd name="T2" fmla="*/ 90 w 176"/>
              <a:gd name="T3" fmla="*/ 62 h 176"/>
              <a:gd name="T4" fmla="*/ 99 w 176"/>
              <a:gd name="T5" fmla="*/ 72 h 176"/>
              <a:gd name="T6" fmla="*/ 107 w 176"/>
              <a:gd name="T7" fmla="*/ 64 h 176"/>
              <a:gd name="T8" fmla="*/ 97 w 176"/>
              <a:gd name="T9" fmla="*/ 55 h 176"/>
              <a:gd name="T10" fmla="*/ 90 w 176"/>
              <a:gd name="T11" fmla="*/ 48 h 176"/>
              <a:gd name="T12" fmla="*/ 85 w 176"/>
              <a:gd name="T13" fmla="*/ 54 h 176"/>
              <a:gd name="T14" fmla="*/ 72 w 176"/>
              <a:gd name="T15" fmla="*/ 58 h 176"/>
              <a:gd name="T16" fmla="*/ 66 w 176"/>
              <a:gd name="T17" fmla="*/ 72 h 176"/>
              <a:gd name="T18" fmla="*/ 72 w 176"/>
              <a:gd name="T19" fmla="*/ 86 h 176"/>
              <a:gd name="T20" fmla="*/ 85 w 176"/>
              <a:gd name="T21" fmla="*/ 92 h 176"/>
              <a:gd name="T22" fmla="*/ 77 w 176"/>
              <a:gd name="T23" fmla="*/ 110 h 176"/>
              <a:gd name="T24" fmla="*/ 64 w 176"/>
              <a:gd name="T25" fmla="*/ 100 h 176"/>
              <a:gd name="T26" fmla="*/ 70 w 176"/>
              <a:gd name="T27" fmla="*/ 116 h 176"/>
              <a:gd name="T28" fmla="*/ 85 w 176"/>
              <a:gd name="T29" fmla="*/ 122 h 176"/>
              <a:gd name="T30" fmla="*/ 90 w 176"/>
              <a:gd name="T31" fmla="*/ 128 h 176"/>
              <a:gd name="T32" fmla="*/ 98 w 176"/>
              <a:gd name="T33" fmla="*/ 120 h 176"/>
              <a:gd name="T34" fmla="*/ 109 w 176"/>
              <a:gd name="T35" fmla="*/ 110 h 176"/>
              <a:gd name="T36" fmla="*/ 109 w 176"/>
              <a:gd name="T37" fmla="*/ 93 h 176"/>
              <a:gd name="T38" fmla="*/ 85 w 176"/>
              <a:gd name="T39" fmla="*/ 80 h 176"/>
              <a:gd name="T40" fmla="*/ 79 w 176"/>
              <a:gd name="T41" fmla="*/ 77 h 176"/>
              <a:gd name="T42" fmla="*/ 76 w 176"/>
              <a:gd name="T43" fmla="*/ 71 h 176"/>
              <a:gd name="T44" fmla="*/ 85 w 176"/>
              <a:gd name="T45" fmla="*/ 62 h 176"/>
              <a:gd name="T46" fmla="*/ 97 w 176"/>
              <a:gd name="T47" fmla="*/ 111 h 176"/>
              <a:gd name="T48" fmla="*/ 90 w 176"/>
              <a:gd name="T49" fmla="*/ 92 h 176"/>
              <a:gd name="T50" fmla="*/ 97 w 176"/>
              <a:gd name="T51" fmla="*/ 96 h 176"/>
              <a:gd name="T52" fmla="*/ 100 w 176"/>
              <a:gd name="T53" fmla="*/ 103 h 176"/>
              <a:gd name="T54" fmla="*/ 88 w 176"/>
              <a:gd name="T55" fmla="*/ 0 h 176"/>
              <a:gd name="T56" fmla="*/ 88 w 176"/>
              <a:gd name="T57" fmla="*/ 176 h 176"/>
              <a:gd name="T58" fmla="*/ 88 w 176"/>
              <a:gd name="T59" fmla="*/ 0 h 176"/>
              <a:gd name="T60" fmla="*/ 8 w 176"/>
              <a:gd name="T61" fmla="*/ 88 h 176"/>
              <a:gd name="T62" fmla="*/ 168 w 176"/>
              <a:gd name="T63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04" y="87"/>
                </a:moveTo>
                <a:cubicBezTo>
                  <a:pt x="102" y="86"/>
                  <a:pt x="100" y="85"/>
                  <a:pt x="97" y="84"/>
                </a:cubicBezTo>
                <a:cubicBezTo>
                  <a:pt x="95" y="83"/>
                  <a:pt x="93" y="82"/>
                  <a:pt x="90" y="81"/>
                </a:cubicBezTo>
                <a:cubicBezTo>
                  <a:pt x="90" y="62"/>
                  <a:pt x="90" y="62"/>
                  <a:pt x="90" y="62"/>
                </a:cubicBezTo>
                <a:cubicBezTo>
                  <a:pt x="93" y="62"/>
                  <a:pt x="95" y="63"/>
                  <a:pt x="96" y="64"/>
                </a:cubicBezTo>
                <a:cubicBezTo>
                  <a:pt x="98" y="66"/>
                  <a:pt x="99" y="68"/>
                  <a:pt x="9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69"/>
                  <a:pt x="108" y="66"/>
                  <a:pt x="107" y="64"/>
                </a:cubicBezTo>
                <a:cubicBezTo>
                  <a:pt x="106" y="62"/>
                  <a:pt x="105" y="60"/>
                  <a:pt x="103" y="58"/>
                </a:cubicBezTo>
                <a:cubicBezTo>
                  <a:pt x="101" y="57"/>
                  <a:pt x="99" y="56"/>
                  <a:pt x="97" y="55"/>
                </a:cubicBezTo>
                <a:cubicBezTo>
                  <a:pt x="95" y="54"/>
                  <a:pt x="93" y="54"/>
                  <a:pt x="90" y="54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54"/>
                  <a:pt x="85" y="54"/>
                  <a:pt x="85" y="54"/>
                </a:cubicBezTo>
                <a:cubicBezTo>
                  <a:pt x="82" y="54"/>
                  <a:pt x="81" y="54"/>
                  <a:pt x="78" y="55"/>
                </a:cubicBezTo>
                <a:cubicBezTo>
                  <a:pt x="76" y="56"/>
                  <a:pt x="74" y="57"/>
                  <a:pt x="72" y="58"/>
                </a:cubicBezTo>
                <a:cubicBezTo>
                  <a:pt x="70" y="60"/>
                  <a:pt x="69" y="62"/>
                  <a:pt x="67" y="64"/>
                </a:cubicBezTo>
                <a:cubicBezTo>
                  <a:pt x="66" y="66"/>
                  <a:pt x="66" y="69"/>
                  <a:pt x="66" y="72"/>
                </a:cubicBezTo>
                <a:cubicBezTo>
                  <a:pt x="66" y="75"/>
                  <a:pt x="66" y="78"/>
                  <a:pt x="68" y="80"/>
                </a:cubicBezTo>
                <a:cubicBezTo>
                  <a:pt x="69" y="82"/>
                  <a:pt x="70" y="84"/>
                  <a:pt x="72" y="86"/>
                </a:cubicBezTo>
                <a:cubicBezTo>
                  <a:pt x="74" y="87"/>
                  <a:pt x="76" y="88"/>
                  <a:pt x="79" y="89"/>
                </a:cubicBezTo>
                <a:cubicBezTo>
                  <a:pt x="81" y="90"/>
                  <a:pt x="83" y="91"/>
                  <a:pt x="85" y="92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1" y="113"/>
                  <a:pt x="79" y="112"/>
                  <a:pt x="77" y="110"/>
                </a:cubicBezTo>
                <a:cubicBezTo>
                  <a:pt x="75" y="108"/>
                  <a:pt x="74" y="104"/>
                  <a:pt x="75" y="10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4"/>
                  <a:pt x="65" y="107"/>
                  <a:pt x="66" y="109"/>
                </a:cubicBezTo>
                <a:cubicBezTo>
                  <a:pt x="67" y="112"/>
                  <a:pt x="68" y="114"/>
                  <a:pt x="70" y="116"/>
                </a:cubicBezTo>
                <a:cubicBezTo>
                  <a:pt x="72" y="118"/>
                  <a:pt x="74" y="119"/>
                  <a:pt x="77" y="120"/>
                </a:cubicBezTo>
                <a:cubicBezTo>
                  <a:pt x="80" y="121"/>
                  <a:pt x="82" y="122"/>
                  <a:pt x="85" y="122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3" y="122"/>
                  <a:pt x="95" y="121"/>
                  <a:pt x="98" y="120"/>
                </a:cubicBezTo>
                <a:cubicBezTo>
                  <a:pt x="100" y="119"/>
                  <a:pt x="102" y="118"/>
                  <a:pt x="104" y="116"/>
                </a:cubicBezTo>
                <a:cubicBezTo>
                  <a:pt x="106" y="115"/>
                  <a:pt x="108" y="113"/>
                  <a:pt x="109" y="110"/>
                </a:cubicBezTo>
                <a:cubicBezTo>
                  <a:pt x="110" y="108"/>
                  <a:pt x="110" y="105"/>
                  <a:pt x="110" y="101"/>
                </a:cubicBezTo>
                <a:cubicBezTo>
                  <a:pt x="110" y="98"/>
                  <a:pt x="110" y="95"/>
                  <a:pt x="109" y="93"/>
                </a:cubicBezTo>
                <a:cubicBezTo>
                  <a:pt x="108" y="91"/>
                  <a:pt x="106" y="89"/>
                  <a:pt x="104" y="87"/>
                </a:cubicBezTo>
                <a:moveTo>
                  <a:pt x="85" y="80"/>
                </a:moveTo>
                <a:cubicBezTo>
                  <a:pt x="84" y="80"/>
                  <a:pt x="83" y="79"/>
                  <a:pt x="82" y="79"/>
                </a:cubicBezTo>
                <a:cubicBezTo>
                  <a:pt x="81" y="79"/>
                  <a:pt x="80" y="78"/>
                  <a:pt x="79" y="77"/>
                </a:cubicBezTo>
                <a:cubicBezTo>
                  <a:pt x="78" y="77"/>
                  <a:pt x="77" y="76"/>
                  <a:pt x="77" y="75"/>
                </a:cubicBezTo>
                <a:cubicBezTo>
                  <a:pt x="76" y="74"/>
                  <a:pt x="76" y="72"/>
                  <a:pt x="76" y="71"/>
                </a:cubicBezTo>
                <a:cubicBezTo>
                  <a:pt x="76" y="68"/>
                  <a:pt x="77" y="65"/>
                  <a:pt x="78" y="64"/>
                </a:cubicBezTo>
                <a:cubicBezTo>
                  <a:pt x="80" y="63"/>
                  <a:pt x="82" y="62"/>
                  <a:pt x="85" y="62"/>
                </a:cubicBezTo>
                <a:lnTo>
                  <a:pt x="85" y="80"/>
                </a:lnTo>
                <a:close/>
                <a:moveTo>
                  <a:pt x="97" y="111"/>
                </a:moveTo>
                <a:cubicBezTo>
                  <a:pt x="95" y="112"/>
                  <a:pt x="93" y="113"/>
                  <a:pt x="90" y="114"/>
                </a:cubicBezTo>
                <a:cubicBezTo>
                  <a:pt x="90" y="92"/>
                  <a:pt x="90" y="92"/>
                  <a:pt x="90" y="92"/>
                </a:cubicBezTo>
                <a:cubicBezTo>
                  <a:pt x="92" y="93"/>
                  <a:pt x="92" y="93"/>
                  <a:pt x="94" y="94"/>
                </a:cubicBezTo>
                <a:cubicBezTo>
                  <a:pt x="95" y="94"/>
                  <a:pt x="96" y="95"/>
                  <a:pt x="97" y="96"/>
                </a:cubicBezTo>
                <a:cubicBezTo>
                  <a:pt x="98" y="96"/>
                  <a:pt x="99" y="97"/>
                  <a:pt x="99" y="98"/>
                </a:cubicBezTo>
                <a:cubicBezTo>
                  <a:pt x="100" y="100"/>
                  <a:pt x="100" y="101"/>
                  <a:pt x="100" y="103"/>
                </a:cubicBezTo>
                <a:cubicBezTo>
                  <a:pt x="100" y="106"/>
                  <a:pt x="99" y="109"/>
                  <a:pt x="97" y="111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60" name="Freeform 58">
            <a:extLst>
              <a:ext uri="{FF2B5EF4-FFF2-40B4-BE49-F238E27FC236}">
                <a16:creationId xmlns:a16="http://schemas.microsoft.com/office/drawing/2014/main" id="{B57C89E1-B56C-795D-836B-2857E111EEC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772144" y="4455773"/>
            <a:ext cx="276794" cy="276794"/>
          </a:xfrm>
          <a:custGeom>
            <a:avLst/>
            <a:gdLst>
              <a:gd name="T0" fmla="*/ 103 w 176"/>
              <a:gd name="T1" fmla="*/ 83 h 176"/>
              <a:gd name="T2" fmla="*/ 98 w 176"/>
              <a:gd name="T3" fmla="*/ 42 h 176"/>
              <a:gd name="T4" fmla="*/ 104 w 176"/>
              <a:gd name="T5" fmla="*/ 64 h 176"/>
              <a:gd name="T6" fmla="*/ 100 w 176"/>
              <a:gd name="T7" fmla="*/ 68 h 176"/>
              <a:gd name="T8" fmla="*/ 94 w 176"/>
              <a:gd name="T9" fmla="*/ 64 h 176"/>
              <a:gd name="T10" fmla="*/ 88 w 176"/>
              <a:gd name="T11" fmla="*/ 83 h 176"/>
              <a:gd name="T12" fmla="*/ 88 w 176"/>
              <a:gd name="T13" fmla="*/ 86 h 176"/>
              <a:gd name="T14" fmla="*/ 91 w 176"/>
              <a:gd name="T15" fmla="*/ 88 h 176"/>
              <a:gd name="T16" fmla="*/ 107 w 176"/>
              <a:gd name="T17" fmla="*/ 92 h 176"/>
              <a:gd name="T18" fmla="*/ 112 w 176"/>
              <a:gd name="T19" fmla="*/ 86 h 176"/>
              <a:gd name="T20" fmla="*/ 88 w 176"/>
              <a:gd name="T21" fmla="*/ 42 h 176"/>
              <a:gd name="T22" fmla="*/ 86 w 176"/>
              <a:gd name="T23" fmla="*/ 40 h 176"/>
              <a:gd name="T24" fmla="*/ 69 w 176"/>
              <a:gd name="T25" fmla="*/ 36 h 176"/>
              <a:gd name="T26" fmla="*/ 64 w 176"/>
              <a:gd name="T27" fmla="*/ 42 h 176"/>
              <a:gd name="T28" fmla="*/ 73 w 176"/>
              <a:gd name="T29" fmla="*/ 45 h 176"/>
              <a:gd name="T30" fmla="*/ 79 w 176"/>
              <a:gd name="T31" fmla="*/ 86 h 176"/>
              <a:gd name="T32" fmla="*/ 72 w 176"/>
              <a:gd name="T33" fmla="*/ 64 h 176"/>
              <a:gd name="T34" fmla="*/ 76 w 176"/>
              <a:gd name="T35" fmla="*/ 60 h 176"/>
              <a:gd name="T36" fmla="*/ 82 w 176"/>
              <a:gd name="T37" fmla="*/ 64 h 176"/>
              <a:gd name="T38" fmla="*/ 88 w 176"/>
              <a:gd name="T39" fmla="*/ 45 h 176"/>
              <a:gd name="T40" fmla="*/ 160 w 176"/>
              <a:gd name="T41" fmla="*/ 0 h 176"/>
              <a:gd name="T42" fmla="*/ 0 w 176"/>
              <a:gd name="T43" fmla="*/ 16 h 176"/>
              <a:gd name="T44" fmla="*/ 16 w 176"/>
              <a:gd name="T45" fmla="*/ 152 h 176"/>
              <a:gd name="T46" fmla="*/ 72 w 176"/>
              <a:gd name="T47" fmla="*/ 168 h 176"/>
              <a:gd name="T48" fmla="*/ 56 w 176"/>
              <a:gd name="T49" fmla="*/ 172 h 176"/>
              <a:gd name="T50" fmla="*/ 116 w 176"/>
              <a:gd name="T51" fmla="*/ 176 h 176"/>
              <a:gd name="T52" fmla="*/ 116 w 176"/>
              <a:gd name="T53" fmla="*/ 168 h 176"/>
              <a:gd name="T54" fmla="*/ 104 w 176"/>
              <a:gd name="T55" fmla="*/ 152 h 176"/>
              <a:gd name="T56" fmla="*/ 176 w 176"/>
              <a:gd name="T57" fmla="*/ 136 h 176"/>
              <a:gd name="T58" fmla="*/ 160 w 176"/>
              <a:gd name="T59" fmla="*/ 0 h 176"/>
              <a:gd name="T60" fmla="*/ 80 w 176"/>
              <a:gd name="T61" fmla="*/ 168 h 176"/>
              <a:gd name="T62" fmla="*/ 96 w 176"/>
              <a:gd name="T63" fmla="*/ 152 h 176"/>
              <a:gd name="T64" fmla="*/ 168 w 176"/>
              <a:gd name="T65" fmla="*/ 136 h 176"/>
              <a:gd name="T66" fmla="*/ 16 w 176"/>
              <a:gd name="T67" fmla="*/ 144 h 176"/>
              <a:gd name="T68" fmla="*/ 8 w 176"/>
              <a:gd name="T69" fmla="*/ 128 h 176"/>
              <a:gd name="T70" fmla="*/ 168 w 176"/>
              <a:gd name="T71" fmla="*/ 136 h 176"/>
              <a:gd name="T72" fmla="*/ 8 w 176"/>
              <a:gd name="T73" fmla="*/ 120 h 176"/>
              <a:gd name="T74" fmla="*/ 16 w 176"/>
              <a:gd name="T75" fmla="*/ 8 h 176"/>
              <a:gd name="T76" fmla="*/ 168 w 176"/>
              <a:gd name="T77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109" y="84"/>
                </a:moveTo>
                <a:cubicBezTo>
                  <a:pt x="103" y="83"/>
                  <a:pt x="103" y="83"/>
                  <a:pt x="103" y="83"/>
                </a:cubicBezTo>
                <a:cubicBezTo>
                  <a:pt x="108" y="78"/>
                  <a:pt x="112" y="72"/>
                  <a:pt x="112" y="64"/>
                </a:cubicBezTo>
                <a:cubicBezTo>
                  <a:pt x="112" y="54"/>
                  <a:pt x="106" y="46"/>
                  <a:pt x="98" y="42"/>
                </a:cubicBezTo>
                <a:cubicBezTo>
                  <a:pt x="95" y="50"/>
                  <a:pt x="95" y="50"/>
                  <a:pt x="95" y="50"/>
                </a:cubicBezTo>
                <a:cubicBezTo>
                  <a:pt x="100" y="53"/>
                  <a:pt x="104" y="58"/>
                  <a:pt x="104" y="64"/>
                </a:cubicBezTo>
                <a:cubicBezTo>
                  <a:pt x="104" y="69"/>
                  <a:pt x="102" y="73"/>
                  <a:pt x="98" y="76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67"/>
                  <a:pt x="100" y="66"/>
                  <a:pt x="100" y="65"/>
                </a:cubicBezTo>
                <a:cubicBezTo>
                  <a:pt x="99" y="63"/>
                  <a:pt x="96" y="63"/>
                  <a:pt x="94" y="64"/>
                </a:cubicBezTo>
                <a:cubicBezTo>
                  <a:pt x="93" y="64"/>
                  <a:pt x="93" y="65"/>
                  <a:pt x="92" y="66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84"/>
                  <a:pt x="88" y="85"/>
                  <a:pt x="88" y="86"/>
                </a:cubicBezTo>
                <a:cubicBezTo>
                  <a:pt x="89" y="87"/>
                  <a:pt x="90" y="87"/>
                  <a:pt x="91" y="88"/>
                </a:cubicBezTo>
                <a:cubicBezTo>
                  <a:pt x="91" y="88"/>
                  <a:pt x="91" y="88"/>
                  <a:pt x="91" y="88"/>
                </a:cubicBezTo>
                <a:cubicBezTo>
                  <a:pt x="91" y="88"/>
                  <a:pt x="91" y="88"/>
                  <a:pt x="91" y="88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8" y="92"/>
                  <a:pt x="109" y="92"/>
                  <a:pt x="110" y="92"/>
                </a:cubicBezTo>
                <a:cubicBezTo>
                  <a:pt x="112" y="91"/>
                  <a:pt x="113" y="88"/>
                  <a:pt x="112" y="86"/>
                </a:cubicBezTo>
                <a:cubicBezTo>
                  <a:pt x="111" y="85"/>
                  <a:pt x="110" y="85"/>
                  <a:pt x="109" y="84"/>
                </a:cubicBezTo>
                <a:moveTo>
                  <a:pt x="88" y="42"/>
                </a:moveTo>
                <a:cubicBezTo>
                  <a:pt x="87" y="42"/>
                  <a:pt x="86" y="41"/>
                  <a:pt x="86" y="41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0"/>
                  <a:pt x="85" y="40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6"/>
                  <a:pt x="67" y="36"/>
                  <a:pt x="66" y="37"/>
                </a:cubicBezTo>
                <a:cubicBezTo>
                  <a:pt x="64" y="38"/>
                  <a:pt x="63" y="40"/>
                  <a:pt x="64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73" y="45"/>
                  <a:pt x="73" y="45"/>
                  <a:pt x="73" y="45"/>
                </a:cubicBezTo>
                <a:cubicBezTo>
                  <a:pt x="68" y="50"/>
                  <a:pt x="64" y="56"/>
                  <a:pt x="64" y="64"/>
                </a:cubicBezTo>
                <a:cubicBezTo>
                  <a:pt x="64" y="74"/>
                  <a:pt x="70" y="83"/>
                  <a:pt x="79" y="86"/>
                </a:cubicBezTo>
                <a:cubicBezTo>
                  <a:pt x="81" y="78"/>
                  <a:pt x="81" y="78"/>
                  <a:pt x="81" y="78"/>
                </a:cubicBezTo>
                <a:cubicBezTo>
                  <a:pt x="76" y="76"/>
                  <a:pt x="72" y="70"/>
                  <a:pt x="72" y="64"/>
                </a:cubicBezTo>
                <a:cubicBezTo>
                  <a:pt x="72" y="59"/>
                  <a:pt x="74" y="54"/>
                  <a:pt x="78" y="51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1"/>
                  <a:pt x="76" y="62"/>
                  <a:pt x="76" y="63"/>
                </a:cubicBezTo>
                <a:cubicBezTo>
                  <a:pt x="78" y="65"/>
                  <a:pt x="80" y="65"/>
                  <a:pt x="82" y="64"/>
                </a:cubicBezTo>
                <a:cubicBezTo>
                  <a:pt x="83" y="64"/>
                  <a:pt x="84" y="63"/>
                  <a:pt x="84" y="62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4"/>
                  <a:pt x="88" y="43"/>
                  <a:pt x="88" y="4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61" name="Freeform 9">
            <a:extLst>
              <a:ext uri="{FF2B5EF4-FFF2-40B4-BE49-F238E27FC236}">
                <a16:creationId xmlns:a16="http://schemas.microsoft.com/office/drawing/2014/main" id="{744B579A-210C-AFF0-C579-9448B2CDE528}"/>
              </a:ext>
            </a:extLst>
          </p:cNvPr>
          <p:cNvSpPr>
            <a:spLocks/>
          </p:cNvSpPr>
          <p:nvPr/>
        </p:nvSpPr>
        <p:spPr bwMode="auto">
          <a:xfrm>
            <a:off x="6105461" y="3915426"/>
            <a:ext cx="1915200" cy="166320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1417" y="2453"/>
              </a:cxn>
              <a:cxn ang="0">
                <a:pos x="2824" y="0"/>
              </a:cxn>
              <a:cxn ang="0">
                <a:pos x="0" y="4"/>
              </a:cxn>
            </a:cxnLst>
            <a:rect l="0" t="0" r="r" b="b"/>
            <a:pathLst>
              <a:path w="2824" h="2453">
                <a:moveTo>
                  <a:pt x="0" y="4"/>
                </a:moveTo>
                <a:lnTo>
                  <a:pt x="1417" y="2453"/>
                </a:lnTo>
                <a:lnTo>
                  <a:pt x="2824" y="0"/>
                </a:lnTo>
                <a:lnTo>
                  <a:pt x="0" y="4"/>
                </a:lnTo>
                <a:close/>
              </a:path>
            </a:pathLst>
          </a:custGeom>
          <a:solidFill>
            <a:srgbClr val="1F2F39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049F9975-3DA2-9DBF-7023-3786D0A79A2D}"/>
              </a:ext>
            </a:extLst>
          </p:cNvPr>
          <p:cNvSpPr>
            <a:spLocks/>
          </p:cNvSpPr>
          <p:nvPr/>
        </p:nvSpPr>
        <p:spPr bwMode="auto">
          <a:xfrm>
            <a:off x="6105461" y="2236444"/>
            <a:ext cx="1915200" cy="1663200"/>
          </a:xfrm>
          <a:custGeom>
            <a:avLst/>
            <a:gdLst/>
            <a:ahLst/>
            <a:cxnLst>
              <a:cxn ang="0">
                <a:pos x="0" y="2461"/>
              </a:cxn>
              <a:cxn ang="0">
                <a:pos x="2824" y="2457"/>
              </a:cxn>
              <a:cxn ang="0">
                <a:pos x="1415" y="0"/>
              </a:cxn>
              <a:cxn ang="0">
                <a:pos x="0" y="2461"/>
              </a:cxn>
            </a:cxnLst>
            <a:rect l="0" t="0" r="r" b="b"/>
            <a:pathLst>
              <a:path w="2824" h="2461">
                <a:moveTo>
                  <a:pt x="0" y="2461"/>
                </a:moveTo>
                <a:lnTo>
                  <a:pt x="2824" y="2457"/>
                </a:lnTo>
                <a:lnTo>
                  <a:pt x="1415" y="0"/>
                </a:lnTo>
                <a:lnTo>
                  <a:pt x="0" y="2461"/>
                </a:lnTo>
                <a:close/>
              </a:path>
            </a:pathLst>
          </a:custGeom>
          <a:solidFill>
            <a:srgbClr val="0A9594"/>
          </a:solidFill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pc="20">
              <a:solidFill>
                <a:srgbClr val="2E2E2E"/>
              </a:solidFill>
              <a:latin typeface="Arial"/>
              <a:cs typeface="Arial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DBAB7D0-59C5-E95E-EA0F-0682A212BEA1}"/>
              </a:ext>
            </a:extLst>
          </p:cNvPr>
          <p:cNvSpPr txBox="1"/>
          <p:nvPr/>
        </p:nvSpPr>
        <p:spPr>
          <a:xfrm>
            <a:off x="5475459" y="5102530"/>
            <a:ext cx="1260000" cy="463846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en-GB" sz="1200" b="1" spc="20">
                <a:solidFill>
                  <a:srgbClr val="FFFFFF"/>
                </a:solidFill>
                <a:latin typeface="Arial"/>
                <a:cs typeface="Arial"/>
              </a:rPr>
              <a:t>Project Management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0E7960C-61A9-1391-6C87-A5D8B5D095BB}"/>
              </a:ext>
            </a:extLst>
          </p:cNvPr>
          <p:cNvSpPr txBox="1"/>
          <p:nvPr/>
        </p:nvSpPr>
        <p:spPr>
          <a:xfrm>
            <a:off x="6429197" y="4029085"/>
            <a:ext cx="1216870" cy="27918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da-DK" sz="1200" b="1" spc="20">
                <a:solidFill>
                  <a:srgbClr val="FFFFFF"/>
                </a:solidFill>
                <a:latin typeface="Arial"/>
                <a:cs typeface="Arial"/>
              </a:rPr>
              <a:t>Scalable </a:t>
            </a:r>
            <a:endParaRPr lang="en-GB" sz="1200" b="1" spc="2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5" name="Freeform 17">
            <a:extLst>
              <a:ext uri="{FF2B5EF4-FFF2-40B4-BE49-F238E27FC236}">
                <a16:creationId xmlns:a16="http://schemas.microsoft.com/office/drawing/2014/main" id="{3833B73D-9408-118E-CEAE-7F7295FFB66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75193" y="2951224"/>
            <a:ext cx="226146" cy="276794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defTabSz="457211"/>
            <a:endParaRPr lang="en-GB" sz="1350" spc="20">
              <a:solidFill>
                <a:srgbClr val="2E2E2E"/>
              </a:solidFill>
              <a:latin typeface="Raleway Ligh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795043E-34E1-EFD4-B453-DA3E7AC9EF7C}"/>
              </a:ext>
            </a:extLst>
          </p:cNvPr>
          <p:cNvSpPr txBox="1"/>
          <p:nvPr/>
        </p:nvSpPr>
        <p:spPr>
          <a:xfrm>
            <a:off x="6451019" y="3341594"/>
            <a:ext cx="1260000" cy="27918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spAutoFit/>
          </a:bodyPr>
          <a:lstStyle/>
          <a:p>
            <a:pPr algn="ctr" defTabSz="457211"/>
            <a:r>
              <a:rPr lang="en-GB" sz="1200" b="1" spc="20">
                <a:solidFill>
                  <a:srgbClr val="FFFFFF"/>
                </a:solidFill>
                <a:latin typeface="Arial"/>
                <a:cs typeface="Arial"/>
              </a:rPr>
              <a:t>Flexible</a:t>
            </a:r>
          </a:p>
        </p:txBody>
      </p:sp>
      <p:pic>
        <p:nvPicPr>
          <p:cNvPr id="67" name="Graphic 66" descr="Upward trend with solid fill">
            <a:extLst>
              <a:ext uri="{FF2B5EF4-FFF2-40B4-BE49-F238E27FC236}">
                <a16:creationId xmlns:a16="http://schemas.microsoft.com/office/drawing/2014/main" id="{4295612A-AF59-027E-C47F-888D36713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0262" y="4588179"/>
            <a:ext cx="395728" cy="395728"/>
          </a:xfrm>
          <a:prstGeom prst="rect">
            <a:avLst/>
          </a:prstGeom>
        </p:spPr>
      </p:pic>
      <p:pic>
        <p:nvPicPr>
          <p:cNvPr id="69" name="Graphic 68" descr="Group of men with solid fill">
            <a:extLst>
              <a:ext uri="{FF2B5EF4-FFF2-40B4-BE49-F238E27FC236}">
                <a16:creationId xmlns:a16="http://schemas.microsoft.com/office/drawing/2014/main" id="{3CE3F2C6-37FB-E5DF-4084-4B3239C50B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2999" y="4343602"/>
            <a:ext cx="354907" cy="354907"/>
          </a:xfrm>
          <a:prstGeom prst="rect">
            <a:avLst/>
          </a:prstGeom>
        </p:spPr>
      </p:pic>
      <p:sp>
        <p:nvSpPr>
          <p:cNvPr id="71" name="Text Placeholder 124">
            <a:extLst>
              <a:ext uri="{FF2B5EF4-FFF2-40B4-BE49-F238E27FC236}">
                <a16:creationId xmlns:a16="http://schemas.microsoft.com/office/drawing/2014/main" id="{EF104C76-B263-B8B2-6DC8-04EE8C7C8D7B}"/>
              </a:ext>
            </a:extLst>
          </p:cNvPr>
          <p:cNvSpPr txBox="1">
            <a:spLocks/>
          </p:cNvSpPr>
          <p:nvPr/>
        </p:nvSpPr>
        <p:spPr>
          <a:xfrm>
            <a:off x="1360659" y="937703"/>
            <a:ext cx="8229600" cy="457200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A9594"/>
                </a:solidFill>
                <a:latin typeface="Myriad Pro" panose="020B0503030403020204"/>
              </a:rPr>
              <a:t>…offering the most comprehensive services in the industry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03580E0-0DC1-E447-6CBC-A01E05154630}"/>
              </a:ext>
            </a:extLst>
          </p:cNvPr>
          <p:cNvGrpSpPr/>
          <p:nvPr/>
        </p:nvGrpSpPr>
        <p:grpSpPr>
          <a:xfrm>
            <a:off x="5411484" y="1624932"/>
            <a:ext cx="1371600" cy="548640"/>
            <a:chOff x="8759711" y="1596722"/>
            <a:chExt cx="1371600" cy="548640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C4685535-D4E7-6FC5-FAC2-A9C65EBFD53D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544665F-E047-2D48-2FD8-8C467104AD13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57200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Major Market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 DC’s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8346987C-82EC-E663-B139-D76903C99200}"/>
              </a:ext>
            </a:extLst>
          </p:cNvPr>
          <p:cNvGrpSpPr/>
          <p:nvPr/>
        </p:nvGrpSpPr>
        <p:grpSpPr>
          <a:xfrm>
            <a:off x="3185488" y="4688225"/>
            <a:ext cx="1371600" cy="548640"/>
            <a:chOff x="8759711" y="1596722"/>
            <a:chExt cx="1371600" cy="548640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44FE1553-3B7D-682A-ED8B-7E9F3DE0A7C0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BBE306B-A11A-62DE-C800-9648C78B90BA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3088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Avoid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Capital Costs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676ED98-25D8-41C6-6CBD-1E79B3B21176}"/>
              </a:ext>
            </a:extLst>
          </p:cNvPr>
          <p:cNvGrpSpPr/>
          <p:nvPr/>
        </p:nvGrpSpPr>
        <p:grpSpPr>
          <a:xfrm>
            <a:off x="7626400" y="2540981"/>
            <a:ext cx="1371600" cy="548640"/>
            <a:chOff x="8759711" y="1596722"/>
            <a:chExt cx="1371600" cy="548640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13D70D6F-B705-43ED-774A-D00D44C3303A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D0C212C-7E2C-DFD1-445E-453D0D88D853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3088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Over 3M sq ft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of Capacity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ACE47A8-3CF5-7AD3-EACF-68475EC39B21}"/>
              </a:ext>
            </a:extLst>
          </p:cNvPr>
          <p:cNvGrpSpPr/>
          <p:nvPr/>
        </p:nvGrpSpPr>
        <p:grpSpPr>
          <a:xfrm>
            <a:off x="5416436" y="5662920"/>
            <a:ext cx="1371600" cy="548640"/>
            <a:chOff x="8759711" y="1596722"/>
            <a:chExt cx="1371600" cy="548640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D35F3785-3B05-5C85-82C5-AE1F25F87090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6A93CC5-3463-A8B1-391F-403C1B42B7EF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3088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Collaborative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Tools &amp; Teams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9C36B39-B6C4-43BE-8A01-1A3E3D59F490}"/>
              </a:ext>
            </a:extLst>
          </p:cNvPr>
          <p:cNvGrpSpPr/>
          <p:nvPr/>
        </p:nvGrpSpPr>
        <p:grpSpPr>
          <a:xfrm>
            <a:off x="7626400" y="4685944"/>
            <a:ext cx="1371600" cy="548640"/>
            <a:chOff x="8759711" y="1596722"/>
            <a:chExt cx="1371600" cy="548640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F0CE4D4A-72BA-0791-CC92-C18E0477609C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DF1DA2C7-0303-91C2-C92B-DAA326186F5C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3088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No Personnel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Constraints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AE0D645-9D19-0F63-41B3-009EBE5DD0BC}"/>
              </a:ext>
            </a:extLst>
          </p:cNvPr>
          <p:cNvGrpSpPr/>
          <p:nvPr/>
        </p:nvGrpSpPr>
        <p:grpSpPr>
          <a:xfrm>
            <a:off x="3185488" y="2541125"/>
            <a:ext cx="1371600" cy="548640"/>
            <a:chOff x="8759711" y="1596722"/>
            <a:chExt cx="1371600" cy="548640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20E35C4D-9A2A-1F27-A3F0-77FB2C39CC4E}"/>
                </a:ext>
              </a:extLst>
            </p:cNvPr>
            <p:cNvSpPr/>
            <p:nvPr/>
          </p:nvSpPr>
          <p:spPr>
            <a:xfrm>
              <a:off x="8759711" y="1596722"/>
              <a:ext cx="1371600" cy="548640"/>
            </a:xfrm>
            <a:prstGeom prst="round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484A3ED-6380-0BE0-14D8-0A4D5630402F}"/>
                </a:ext>
              </a:extLst>
            </p:cNvPr>
            <p:cNvSpPr txBox="1"/>
            <p:nvPr/>
          </p:nvSpPr>
          <p:spPr>
            <a:xfrm>
              <a:off x="8759711" y="1655155"/>
              <a:ext cx="1371600" cy="430887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defTabSz="1036290">
                <a:defRPr sz="136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defRPr>
              </a:lvl1pPr>
            </a:lstStyle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Inventory</a:t>
              </a:r>
            </a:p>
            <a:p>
              <a:pPr algn="ctr"/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Visibility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7BEB8B7E-2D27-D628-ED83-BAEDD1E84EAC}"/>
              </a:ext>
            </a:extLst>
          </p:cNvPr>
          <p:cNvSpPr txBox="1">
            <a:spLocks/>
          </p:cNvSpPr>
          <p:nvPr/>
        </p:nvSpPr>
        <p:spPr>
          <a:xfrm>
            <a:off x="182291" y="-266306"/>
            <a:ext cx="10685786" cy="1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Warehouse Integration</a:t>
            </a:r>
            <a:endParaRPr lang="en-US" b="1" dirty="0">
              <a:solidFill>
                <a:srgbClr val="EDAB05"/>
              </a:solidFill>
              <a:latin typeface="Arial Black" panose="020B0A04020102020204" pitchFamily="34" charset="0"/>
              <a:cs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89EA56B-A292-0FB3-B83F-4DD6A0A0F215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2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136725C-AF2D-131F-9641-7BCAD60A53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3046" y="6553905"/>
            <a:ext cx="2743200" cy="267000"/>
          </a:xfrm>
        </p:spPr>
        <p:txBody>
          <a:bodyPr/>
          <a:lstStyle/>
          <a:p>
            <a:r>
              <a:rPr lang="en-US" sz="1400" dirty="0"/>
              <a:t>Specialized Solutions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17E0AB-4212-1A5F-D8BA-CBA672D71DBB}"/>
              </a:ext>
            </a:extLst>
          </p:cNvPr>
          <p:cNvSpPr txBox="1"/>
          <p:nvPr/>
        </p:nvSpPr>
        <p:spPr>
          <a:xfrm>
            <a:off x="6035038" y="1954674"/>
            <a:ext cx="5971432" cy="378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EDI, API, XML integration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Scalable model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Custom inventory reporting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Corporate Control Tower managed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On Demand, no minimum option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RF scanning &amp; inventory management </a:t>
            </a:r>
            <a:r>
              <a:rPr lang="en-US" sz="1400" dirty="0"/>
              <a:t>(SKU &amp; serial number)</a:t>
            </a:r>
          </a:p>
          <a:p>
            <a:pPr marL="285750" indent="-285750">
              <a:lnSpc>
                <a:spcPct val="150000"/>
              </a:lnSpc>
              <a:buClr>
                <a:srgbClr val="F5B005"/>
              </a:buClr>
              <a:buFont typeface="Arial" panose="020B0604020202020204" pitchFamily="34" charset="0"/>
              <a:buChar char="•"/>
            </a:pPr>
            <a:r>
              <a:rPr lang="en-US" dirty="0"/>
              <a:t>Web-based visibility across all locations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B80FA8-1BC4-85D7-1938-0E6C43F9F6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979" y="1661822"/>
            <a:ext cx="4557013" cy="362579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65E662-6C3B-7C4E-9081-05D560FBA3E4}"/>
              </a:ext>
            </a:extLst>
          </p:cNvPr>
          <p:cNvSpPr txBox="1">
            <a:spLocks/>
          </p:cNvSpPr>
          <p:nvPr/>
        </p:nvSpPr>
        <p:spPr>
          <a:xfrm>
            <a:off x="156462" y="-176323"/>
            <a:ext cx="10685786" cy="1756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Warehousing Made Easy</a:t>
            </a:r>
            <a:endParaRPr lang="en-US" b="1" dirty="0">
              <a:solidFill>
                <a:srgbClr val="EDAB05"/>
              </a:solidFill>
              <a:latin typeface="Arial Black" panose="020B0A04020102020204" pitchFamily="34" charset="0"/>
              <a:cs typeface="Arial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514A4D5-06C2-82CE-96B1-95B839B94678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767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4B30CE5-B99F-627D-163B-D6CE25350FEB}"/>
              </a:ext>
            </a:extLst>
          </p:cNvPr>
          <p:cNvSpPr txBox="1">
            <a:spLocks/>
          </p:cNvSpPr>
          <p:nvPr/>
        </p:nvSpPr>
        <p:spPr>
          <a:xfrm>
            <a:off x="333246" y="112123"/>
            <a:ext cx="11698306" cy="78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dirty="0">
                <a:solidFill>
                  <a:srgbClr val="F5A71E"/>
                </a:solidFill>
                <a:latin typeface="Arial Black" panose="020B0A04020102020204" pitchFamily="34" charset="0"/>
                <a:cs typeface="Arial"/>
              </a:rPr>
              <a:t>Project Logistics Solutions </a:t>
            </a:r>
          </a:p>
        </p:txBody>
      </p:sp>
      <p:sp>
        <p:nvSpPr>
          <p:cNvPr id="12" name="Text Placeholder 124">
            <a:extLst>
              <a:ext uri="{FF2B5EF4-FFF2-40B4-BE49-F238E27FC236}">
                <a16:creationId xmlns:a16="http://schemas.microsoft.com/office/drawing/2014/main" id="{F0754379-C842-EB82-61DB-40DEA47CE425}"/>
              </a:ext>
            </a:extLst>
          </p:cNvPr>
          <p:cNvSpPr txBox="1">
            <a:spLocks/>
          </p:cNvSpPr>
          <p:nvPr/>
        </p:nvSpPr>
        <p:spPr>
          <a:xfrm>
            <a:off x="921379" y="769297"/>
            <a:ext cx="10957112" cy="457200"/>
          </a:xfrm>
        </p:spPr>
        <p:txBody>
          <a:bodyPr lIns="91440" tIns="45720" rIns="91440" bIns="4572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A9594"/>
                </a:solidFill>
                <a:latin typeface="Arial"/>
                <a:cs typeface="Arial"/>
              </a:rPr>
              <a:t>Local or regional, multi or single warehouse locations</a:t>
            </a:r>
            <a:endParaRPr lang="en-US" sz="2400" dirty="0">
              <a:solidFill>
                <a:srgbClr val="0A95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9E47C0-196F-2D71-CC14-48A3787280CB}"/>
              </a:ext>
            </a:extLst>
          </p:cNvPr>
          <p:cNvGrpSpPr/>
          <p:nvPr/>
        </p:nvGrpSpPr>
        <p:grpSpPr>
          <a:xfrm>
            <a:off x="3918899" y="2087187"/>
            <a:ext cx="4554744" cy="3162750"/>
            <a:chOff x="3902127" y="1885725"/>
            <a:chExt cx="4554744" cy="3162750"/>
          </a:xfrm>
        </p:grpSpPr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C44A5E69-333F-0427-2A06-1435B0757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127" y="1885725"/>
              <a:ext cx="2009588" cy="2208618"/>
            </a:xfrm>
            <a:custGeom>
              <a:avLst/>
              <a:gdLst>
                <a:gd name="T0" fmla="*/ 1275 w 1275"/>
                <a:gd name="T1" fmla="*/ 1015 h 1402"/>
                <a:gd name="T2" fmla="*/ 1090 w 1275"/>
                <a:gd name="T3" fmla="*/ 696 h 1402"/>
                <a:gd name="T4" fmla="*/ 1108 w 1275"/>
                <a:gd name="T5" fmla="*/ 554 h 1402"/>
                <a:gd name="T6" fmla="*/ 554 w 1275"/>
                <a:gd name="T7" fmla="*/ 0 h 1402"/>
                <a:gd name="T8" fmla="*/ 0 w 1275"/>
                <a:gd name="T9" fmla="*/ 554 h 1402"/>
                <a:gd name="T10" fmla="*/ 455 w 1275"/>
                <a:gd name="T11" fmla="*/ 1100 h 1402"/>
                <a:gd name="T12" fmla="*/ 668 w 1275"/>
                <a:gd name="T13" fmla="*/ 1402 h 1402"/>
                <a:gd name="T14" fmla="*/ 1275 w 1275"/>
                <a:gd name="T15" fmla="*/ 1015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5" h="1402">
                  <a:moveTo>
                    <a:pt x="1275" y="1015"/>
                  </a:moveTo>
                  <a:cubicBezTo>
                    <a:pt x="1106" y="973"/>
                    <a:pt x="1046" y="883"/>
                    <a:pt x="1090" y="696"/>
                  </a:cubicBezTo>
                  <a:cubicBezTo>
                    <a:pt x="1102" y="651"/>
                    <a:pt x="1108" y="603"/>
                    <a:pt x="1108" y="554"/>
                  </a:cubicBezTo>
                  <a:cubicBezTo>
                    <a:pt x="1108" y="248"/>
                    <a:pt x="860" y="0"/>
                    <a:pt x="554" y="0"/>
                  </a:cubicBezTo>
                  <a:cubicBezTo>
                    <a:pt x="248" y="0"/>
                    <a:pt x="0" y="248"/>
                    <a:pt x="0" y="554"/>
                  </a:cubicBezTo>
                  <a:cubicBezTo>
                    <a:pt x="0" y="827"/>
                    <a:pt x="196" y="1053"/>
                    <a:pt x="455" y="1100"/>
                  </a:cubicBezTo>
                  <a:cubicBezTo>
                    <a:pt x="644" y="1138"/>
                    <a:pt x="701" y="1230"/>
                    <a:pt x="668" y="1402"/>
                  </a:cubicBezTo>
                  <a:lnTo>
                    <a:pt x="1275" y="1015"/>
                  </a:lnTo>
                  <a:close/>
                </a:path>
              </a:pathLst>
            </a:custGeom>
            <a:solidFill>
              <a:srgbClr val="1F2F39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29EFEB1C-8F81-46F6-0789-5259A02A2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7777" y="2895344"/>
              <a:ext cx="1869665" cy="2153131"/>
            </a:xfrm>
            <a:custGeom>
              <a:avLst/>
              <a:gdLst>
                <a:gd name="T0" fmla="*/ 1187 w 1187"/>
                <a:gd name="T1" fmla="*/ 297 h 1367"/>
                <a:gd name="T2" fmla="*/ 704 w 1187"/>
                <a:gd name="T3" fmla="*/ 0 h 1367"/>
                <a:gd name="T4" fmla="*/ 430 w 1187"/>
                <a:gd name="T5" fmla="*/ 351 h 1367"/>
                <a:gd name="T6" fmla="*/ 0 w 1187"/>
                <a:gd name="T7" fmla="*/ 856 h 1367"/>
                <a:gd name="T8" fmla="*/ 511 w 1187"/>
                <a:gd name="T9" fmla="*/ 1367 h 1367"/>
                <a:gd name="T10" fmla="*/ 1023 w 1187"/>
                <a:gd name="T11" fmla="*/ 856 h 1367"/>
                <a:gd name="T12" fmla="*/ 998 w 1187"/>
                <a:gd name="T13" fmla="*/ 698 h 1367"/>
                <a:gd name="T14" fmla="*/ 1187 w 1187"/>
                <a:gd name="T15" fmla="*/ 297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367">
                  <a:moveTo>
                    <a:pt x="1187" y="297"/>
                  </a:moveTo>
                  <a:cubicBezTo>
                    <a:pt x="704" y="0"/>
                    <a:pt x="704" y="0"/>
                    <a:pt x="704" y="0"/>
                  </a:cubicBezTo>
                  <a:cubicBezTo>
                    <a:pt x="737" y="187"/>
                    <a:pt x="679" y="306"/>
                    <a:pt x="430" y="351"/>
                  </a:cubicBezTo>
                  <a:cubicBezTo>
                    <a:pt x="186" y="390"/>
                    <a:pt x="0" y="601"/>
                    <a:pt x="0" y="856"/>
                  </a:cubicBezTo>
                  <a:cubicBezTo>
                    <a:pt x="0" y="1138"/>
                    <a:pt x="229" y="1367"/>
                    <a:pt x="511" y="1367"/>
                  </a:cubicBezTo>
                  <a:cubicBezTo>
                    <a:pt x="794" y="1367"/>
                    <a:pt x="1023" y="1138"/>
                    <a:pt x="1023" y="856"/>
                  </a:cubicBezTo>
                  <a:cubicBezTo>
                    <a:pt x="1023" y="801"/>
                    <a:pt x="1014" y="748"/>
                    <a:pt x="998" y="698"/>
                  </a:cubicBezTo>
                  <a:cubicBezTo>
                    <a:pt x="927" y="457"/>
                    <a:pt x="1006" y="352"/>
                    <a:pt x="1187" y="297"/>
                  </a:cubicBezTo>
                  <a:close/>
                </a:path>
              </a:pathLst>
            </a:custGeom>
            <a:solidFill>
              <a:srgbClr val="0A9594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6" name="Freeform 39">
              <a:extLst>
                <a:ext uri="{FF2B5EF4-FFF2-40B4-BE49-F238E27FC236}">
                  <a16:creationId xmlns:a16="http://schemas.microsoft.com/office/drawing/2014/main" id="{04AEDC59-EFE8-B9F4-5D04-31F966F1B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64" y="2177634"/>
              <a:ext cx="1640480" cy="1727330"/>
            </a:xfrm>
            <a:custGeom>
              <a:avLst/>
              <a:gdLst>
                <a:gd name="T0" fmla="*/ 1041 w 1041"/>
                <a:gd name="T1" fmla="*/ 676 h 1097"/>
                <a:gd name="T2" fmla="*/ 781 w 1041"/>
                <a:gd name="T3" fmla="*/ 422 h 1097"/>
                <a:gd name="T4" fmla="*/ 782 w 1041"/>
                <a:gd name="T5" fmla="*/ 392 h 1097"/>
                <a:gd name="T6" fmla="*/ 391 w 1041"/>
                <a:gd name="T7" fmla="*/ 0 h 1097"/>
                <a:gd name="T8" fmla="*/ 0 w 1041"/>
                <a:gd name="T9" fmla="*/ 392 h 1097"/>
                <a:gd name="T10" fmla="*/ 311 w 1041"/>
                <a:gd name="T11" fmla="*/ 774 h 1097"/>
                <a:gd name="T12" fmla="*/ 475 w 1041"/>
                <a:gd name="T13" fmla="*/ 1097 h 1097"/>
                <a:gd name="T14" fmla="*/ 1041 w 1041"/>
                <a:gd name="T15" fmla="*/ 676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1" h="1097">
                  <a:moveTo>
                    <a:pt x="1041" y="676"/>
                  </a:moveTo>
                  <a:cubicBezTo>
                    <a:pt x="831" y="661"/>
                    <a:pt x="770" y="574"/>
                    <a:pt x="781" y="422"/>
                  </a:cubicBezTo>
                  <a:cubicBezTo>
                    <a:pt x="782" y="412"/>
                    <a:pt x="782" y="402"/>
                    <a:pt x="782" y="392"/>
                  </a:cubicBezTo>
                  <a:cubicBezTo>
                    <a:pt x="782" y="176"/>
                    <a:pt x="607" y="0"/>
                    <a:pt x="391" y="0"/>
                  </a:cubicBezTo>
                  <a:cubicBezTo>
                    <a:pt x="175" y="0"/>
                    <a:pt x="0" y="176"/>
                    <a:pt x="0" y="392"/>
                  </a:cubicBezTo>
                  <a:cubicBezTo>
                    <a:pt x="0" y="580"/>
                    <a:pt x="133" y="737"/>
                    <a:pt x="311" y="774"/>
                  </a:cubicBezTo>
                  <a:cubicBezTo>
                    <a:pt x="457" y="808"/>
                    <a:pt x="521" y="892"/>
                    <a:pt x="475" y="1097"/>
                  </a:cubicBezTo>
                  <a:lnTo>
                    <a:pt x="1041" y="676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7" name="Oval 40">
              <a:extLst>
                <a:ext uri="{FF2B5EF4-FFF2-40B4-BE49-F238E27FC236}">
                  <a16:creationId xmlns:a16="http://schemas.microsoft.com/office/drawing/2014/main" id="{E1308BA5-5737-139E-40D6-B3A8F7D5E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561" y="3208965"/>
              <a:ext cx="1762310" cy="1758692"/>
            </a:xfrm>
            <a:prstGeom prst="ellipse">
              <a:avLst/>
            </a:prstGeom>
            <a:solidFill>
              <a:srgbClr val="F5A71E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8" name="Freeform 41">
              <a:extLst>
                <a:ext uri="{FF2B5EF4-FFF2-40B4-BE49-F238E27FC236}">
                  <a16:creationId xmlns:a16="http://schemas.microsoft.com/office/drawing/2014/main" id="{9549DF70-4914-D3FB-9C7B-8A33AB07A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1518" y="3607089"/>
              <a:ext cx="1311091" cy="1310023"/>
            </a:xfrm>
            <a:custGeom>
              <a:avLst/>
              <a:gdLst>
                <a:gd name="T0" fmla="*/ 20 w 940"/>
                <a:gd name="T1" fmla="*/ 523 h 940"/>
                <a:gd name="T2" fmla="*/ 118 w 940"/>
                <a:gd name="T3" fmla="*/ 540 h 940"/>
                <a:gd name="T4" fmla="*/ 174 w 940"/>
                <a:gd name="T5" fmla="*/ 670 h 940"/>
                <a:gd name="T6" fmla="*/ 112 w 940"/>
                <a:gd name="T7" fmla="*/ 749 h 940"/>
                <a:gd name="T8" fmla="*/ 188 w 940"/>
                <a:gd name="T9" fmla="*/ 825 h 940"/>
                <a:gd name="T10" fmla="*/ 273 w 940"/>
                <a:gd name="T11" fmla="*/ 765 h 940"/>
                <a:gd name="T12" fmla="*/ 401 w 940"/>
                <a:gd name="T13" fmla="*/ 817 h 940"/>
                <a:gd name="T14" fmla="*/ 413 w 940"/>
                <a:gd name="T15" fmla="*/ 920 h 940"/>
                <a:gd name="T16" fmla="*/ 521 w 940"/>
                <a:gd name="T17" fmla="*/ 920 h 940"/>
                <a:gd name="T18" fmla="*/ 539 w 940"/>
                <a:gd name="T19" fmla="*/ 815 h 940"/>
                <a:gd name="T20" fmla="*/ 671 w 940"/>
                <a:gd name="T21" fmla="*/ 758 h 940"/>
                <a:gd name="T22" fmla="*/ 762 w 940"/>
                <a:gd name="T23" fmla="*/ 823 h 940"/>
                <a:gd name="T24" fmla="*/ 838 w 940"/>
                <a:gd name="T25" fmla="*/ 746 h 940"/>
                <a:gd name="T26" fmla="*/ 765 w 940"/>
                <a:gd name="T27" fmla="*/ 659 h 940"/>
                <a:gd name="T28" fmla="*/ 815 w 940"/>
                <a:gd name="T29" fmla="*/ 531 h 940"/>
                <a:gd name="T30" fmla="*/ 925 w 940"/>
                <a:gd name="T31" fmla="*/ 513 h 940"/>
                <a:gd name="T32" fmla="*/ 925 w 940"/>
                <a:gd name="T33" fmla="*/ 405 h 940"/>
                <a:gd name="T34" fmla="*/ 814 w 940"/>
                <a:gd name="T35" fmla="*/ 395 h 940"/>
                <a:gd name="T36" fmla="*/ 759 w 940"/>
                <a:gd name="T37" fmla="*/ 266 h 940"/>
                <a:gd name="T38" fmla="*/ 821 w 940"/>
                <a:gd name="T39" fmla="*/ 178 h 940"/>
                <a:gd name="T40" fmla="*/ 745 w 940"/>
                <a:gd name="T41" fmla="*/ 102 h 940"/>
                <a:gd name="T42" fmla="*/ 662 w 940"/>
                <a:gd name="T43" fmla="*/ 171 h 940"/>
                <a:gd name="T44" fmla="*/ 529 w 940"/>
                <a:gd name="T45" fmla="*/ 118 h 940"/>
                <a:gd name="T46" fmla="*/ 511 w 940"/>
                <a:gd name="T47" fmla="*/ 15 h 940"/>
                <a:gd name="T48" fmla="*/ 403 w 940"/>
                <a:gd name="T49" fmla="*/ 15 h 940"/>
                <a:gd name="T50" fmla="*/ 394 w 940"/>
                <a:gd name="T51" fmla="*/ 120 h 940"/>
                <a:gd name="T52" fmla="*/ 267 w 940"/>
                <a:gd name="T53" fmla="*/ 174 h 940"/>
                <a:gd name="T54" fmla="*/ 191 w 940"/>
                <a:gd name="T55" fmla="*/ 113 h 940"/>
                <a:gd name="T56" fmla="*/ 115 w 940"/>
                <a:gd name="T57" fmla="*/ 190 h 940"/>
                <a:gd name="T58" fmla="*/ 171 w 940"/>
                <a:gd name="T59" fmla="*/ 270 h 940"/>
                <a:gd name="T60" fmla="*/ 117 w 940"/>
                <a:gd name="T61" fmla="*/ 403 h 940"/>
                <a:gd name="T62" fmla="*/ 20 w 940"/>
                <a:gd name="T63" fmla="*/ 415 h 940"/>
                <a:gd name="T64" fmla="*/ 20 w 940"/>
                <a:gd name="T65" fmla="*/ 523 h 940"/>
                <a:gd name="T66" fmla="*/ 466 w 940"/>
                <a:gd name="T67" fmla="*/ 204 h 940"/>
                <a:gd name="T68" fmla="*/ 730 w 940"/>
                <a:gd name="T69" fmla="*/ 468 h 940"/>
                <a:gd name="T70" fmla="*/ 466 w 940"/>
                <a:gd name="T71" fmla="*/ 732 h 940"/>
                <a:gd name="T72" fmla="*/ 202 w 940"/>
                <a:gd name="T73" fmla="*/ 468 h 940"/>
                <a:gd name="T74" fmla="*/ 466 w 940"/>
                <a:gd name="T75" fmla="*/ 20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0" h="940">
                  <a:moveTo>
                    <a:pt x="20" y="523"/>
                  </a:moveTo>
                  <a:cubicBezTo>
                    <a:pt x="23" y="527"/>
                    <a:pt x="63" y="533"/>
                    <a:pt x="118" y="540"/>
                  </a:cubicBezTo>
                  <a:cubicBezTo>
                    <a:pt x="128" y="587"/>
                    <a:pt x="148" y="631"/>
                    <a:pt x="174" y="670"/>
                  </a:cubicBezTo>
                  <a:cubicBezTo>
                    <a:pt x="140" y="713"/>
                    <a:pt x="114" y="744"/>
                    <a:pt x="112" y="749"/>
                  </a:cubicBezTo>
                  <a:cubicBezTo>
                    <a:pt x="105" y="763"/>
                    <a:pt x="153" y="818"/>
                    <a:pt x="188" y="825"/>
                  </a:cubicBezTo>
                  <a:cubicBezTo>
                    <a:pt x="193" y="826"/>
                    <a:pt x="227" y="801"/>
                    <a:pt x="273" y="765"/>
                  </a:cubicBezTo>
                  <a:cubicBezTo>
                    <a:pt x="311" y="790"/>
                    <a:pt x="355" y="808"/>
                    <a:pt x="401" y="817"/>
                  </a:cubicBezTo>
                  <a:cubicBezTo>
                    <a:pt x="407" y="873"/>
                    <a:pt x="411" y="915"/>
                    <a:pt x="413" y="920"/>
                  </a:cubicBezTo>
                  <a:cubicBezTo>
                    <a:pt x="418" y="935"/>
                    <a:pt x="492" y="940"/>
                    <a:pt x="521" y="920"/>
                  </a:cubicBezTo>
                  <a:cubicBezTo>
                    <a:pt x="525" y="917"/>
                    <a:pt x="532" y="874"/>
                    <a:pt x="539" y="815"/>
                  </a:cubicBezTo>
                  <a:cubicBezTo>
                    <a:pt x="587" y="805"/>
                    <a:pt x="632" y="785"/>
                    <a:pt x="671" y="758"/>
                  </a:cubicBezTo>
                  <a:cubicBezTo>
                    <a:pt x="719" y="795"/>
                    <a:pt x="756" y="822"/>
                    <a:pt x="762" y="823"/>
                  </a:cubicBezTo>
                  <a:cubicBezTo>
                    <a:pt x="779" y="826"/>
                    <a:pt x="838" y="746"/>
                    <a:pt x="838" y="746"/>
                  </a:cubicBezTo>
                  <a:cubicBezTo>
                    <a:pt x="838" y="746"/>
                    <a:pt x="807" y="709"/>
                    <a:pt x="765" y="659"/>
                  </a:cubicBezTo>
                  <a:cubicBezTo>
                    <a:pt x="790" y="621"/>
                    <a:pt x="807" y="578"/>
                    <a:pt x="815" y="531"/>
                  </a:cubicBezTo>
                  <a:cubicBezTo>
                    <a:pt x="875" y="523"/>
                    <a:pt x="920" y="516"/>
                    <a:pt x="925" y="513"/>
                  </a:cubicBezTo>
                  <a:cubicBezTo>
                    <a:pt x="940" y="503"/>
                    <a:pt x="925" y="405"/>
                    <a:pt x="925" y="405"/>
                  </a:cubicBezTo>
                  <a:cubicBezTo>
                    <a:pt x="925" y="405"/>
                    <a:pt x="878" y="400"/>
                    <a:pt x="814" y="395"/>
                  </a:cubicBezTo>
                  <a:cubicBezTo>
                    <a:pt x="804" y="348"/>
                    <a:pt x="785" y="304"/>
                    <a:pt x="759" y="266"/>
                  </a:cubicBezTo>
                  <a:cubicBezTo>
                    <a:pt x="794" y="219"/>
                    <a:pt x="820" y="184"/>
                    <a:pt x="821" y="178"/>
                  </a:cubicBezTo>
                  <a:cubicBezTo>
                    <a:pt x="825" y="161"/>
                    <a:pt x="745" y="102"/>
                    <a:pt x="745" y="102"/>
                  </a:cubicBezTo>
                  <a:cubicBezTo>
                    <a:pt x="745" y="102"/>
                    <a:pt x="710" y="131"/>
                    <a:pt x="662" y="171"/>
                  </a:cubicBezTo>
                  <a:cubicBezTo>
                    <a:pt x="622" y="145"/>
                    <a:pt x="577" y="127"/>
                    <a:pt x="529" y="118"/>
                  </a:cubicBezTo>
                  <a:cubicBezTo>
                    <a:pt x="521" y="62"/>
                    <a:pt x="514" y="20"/>
                    <a:pt x="511" y="15"/>
                  </a:cubicBezTo>
                  <a:cubicBezTo>
                    <a:pt x="501" y="0"/>
                    <a:pt x="403" y="15"/>
                    <a:pt x="403" y="15"/>
                  </a:cubicBezTo>
                  <a:cubicBezTo>
                    <a:pt x="403" y="15"/>
                    <a:pt x="399" y="59"/>
                    <a:pt x="394" y="120"/>
                  </a:cubicBezTo>
                  <a:cubicBezTo>
                    <a:pt x="348" y="130"/>
                    <a:pt x="305" y="148"/>
                    <a:pt x="267" y="174"/>
                  </a:cubicBezTo>
                  <a:cubicBezTo>
                    <a:pt x="226" y="140"/>
                    <a:pt x="196" y="115"/>
                    <a:pt x="191" y="113"/>
                  </a:cubicBezTo>
                  <a:cubicBezTo>
                    <a:pt x="178" y="106"/>
                    <a:pt x="122" y="155"/>
                    <a:pt x="115" y="190"/>
                  </a:cubicBezTo>
                  <a:cubicBezTo>
                    <a:pt x="114" y="194"/>
                    <a:pt x="138" y="227"/>
                    <a:pt x="171" y="270"/>
                  </a:cubicBezTo>
                  <a:cubicBezTo>
                    <a:pt x="145" y="309"/>
                    <a:pt x="126" y="355"/>
                    <a:pt x="117" y="403"/>
                  </a:cubicBezTo>
                  <a:cubicBezTo>
                    <a:pt x="64" y="409"/>
                    <a:pt x="25" y="413"/>
                    <a:pt x="20" y="415"/>
                  </a:cubicBezTo>
                  <a:cubicBezTo>
                    <a:pt x="5" y="419"/>
                    <a:pt x="0" y="493"/>
                    <a:pt x="20" y="523"/>
                  </a:cubicBezTo>
                  <a:close/>
                  <a:moveTo>
                    <a:pt x="466" y="204"/>
                  </a:moveTo>
                  <a:cubicBezTo>
                    <a:pt x="612" y="204"/>
                    <a:pt x="730" y="322"/>
                    <a:pt x="730" y="468"/>
                  </a:cubicBezTo>
                  <a:cubicBezTo>
                    <a:pt x="730" y="614"/>
                    <a:pt x="612" y="732"/>
                    <a:pt x="466" y="732"/>
                  </a:cubicBezTo>
                  <a:cubicBezTo>
                    <a:pt x="320" y="732"/>
                    <a:pt x="202" y="614"/>
                    <a:pt x="202" y="468"/>
                  </a:cubicBezTo>
                  <a:cubicBezTo>
                    <a:pt x="202" y="322"/>
                    <a:pt x="320" y="204"/>
                    <a:pt x="466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02E61D77-3432-6976-C7F2-2D846BFA4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3756" y="3377616"/>
              <a:ext cx="1470961" cy="1469152"/>
            </a:xfrm>
            <a:custGeom>
              <a:avLst/>
              <a:gdLst>
                <a:gd name="T0" fmla="*/ 55 w 622"/>
                <a:gd name="T1" fmla="*/ 345 h 621"/>
                <a:gd name="T2" fmla="*/ 23 w 622"/>
                <a:gd name="T3" fmla="*/ 394 h 621"/>
                <a:gd name="T4" fmla="*/ 88 w 622"/>
                <a:gd name="T5" fmla="*/ 441 h 621"/>
                <a:gd name="T6" fmla="*/ 76 w 622"/>
                <a:gd name="T7" fmla="*/ 497 h 621"/>
                <a:gd name="T8" fmla="*/ 154 w 622"/>
                <a:gd name="T9" fmla="*/ 516 h 621"/>
                <a:gd name="T10" fmla="*/ 165 w 622"/>
                <a:gd name="T11" fmla="*/ 573 h 621"/>
                <a:gd name="T12" fmla="*/ 245 w 622"/>
                <a:gd name="T13" fmla="*/ 560 h 621"/>
                <a:gd name="T14" fmla="*/ 275 w 622"/>
                <a:gd name="T15" fmla="*/ 608 h 621"/>
                <a:gd name="T16" fmla="*/ 344 w 622"/>
                <a:gd name="T17" fmla="*/ 566 h 621"/>
                <a:gd name="T18" fmla="*/ 398 w 622"/>
                <a:gd name="T19" fmla="*/ 592 h 621"/>
                <a:gd name="T20" fmla="*/ 441 w 622"/>
                <a:gd name="T21" fmla="*/ 533 h 621"/>
                <a:gd name="T22" fmla="*/ 498 w 622"/>
                <a:gd name="T23" fmla="*/ 537 h 621"/>
                <a:gd name="T24" fmla="*/ 515 w 622"/>
                <a:gd name="T25" fmla="*/ 466 h 621"/>
                <a:gd name="T26" fmla="*/ 570 w 622"/>
                <a:gd name="T27" fmla="*/ 447 h 621"/>
                <a:gd name="T28" fmla="*/ 559 w 622"/>
                <a:gd name="T29" fmla="*/ 375 h 621"/>
                <a:gd name="T30" fmla="*/ 602 w 622"/>
                <a:gd name="T31" fmla="*/ 338 h 621"/>
                <a:gd name="T32" fmla="*/ 564 w 622"/>
                <a:gd name="T33" fmla="*/ 276 h 621"/>
                <a:gd name="T34" fmla="*/ 590 w 622"/>
                <a:gd name="T35" fmla="*/ 223 h 621"/>
                <a:gd name="T36" fmla="*/ 531 w 622"/>
                <a:gd name="T37" fmla="*/ 181 h 621"/>
                <a:gd name="T38" fmla="*/ 536 w 622"/>
                <a:gd name="T39" fmla="*/ 124 h 621"/>
                <a:gd name="T40" fmla="*/ 465 w 622"/>
                <a:gd name="T41" fmla="*/ 107 h 621"/>
                <a:gd name="T42" fmla="*/ 446 w 622"/>
                <a:gd name="T43" fmla="*/ 51 h 621"/>
                <a:gd name="T44" fmla="*/ 374 w 622"/>
                <a:gd name="T45" fmla="*/ 63 h 621"/>
                <a:gd name="T46" fmla="*/ 337 w 622"/>
                <a:gd name="T47" fmla="*/ 19 h 621"/>
                <a:gd name="T48" fmla="*/ 274 w 622"/>
                <a:gd name="T49" fmla="*/ 57 h 621"/>
                <a:gd name="T50" fmla="*/ 227 w 622"/>
                <a:gd name="T51" fmla="*/ 25 h 621"/>
                <a:gd name="T52" fmla="*/ 180 w 622"/>
                <a:gd name="T53" fmla="*/ 90 h 621"/>
                <a:gd name="T54" fmla="*/ 124 w 622"/>
                <a:gd name="T55" fmla="*/ 78 h 621"/>
                <a:gd name="T56" fmla="*/ 106 w 622"/>
                <a:gd name="T57" fmla="*/ 156 h 621"/>
                <a:gd name="T58" fmla="*/ 49 w 622"/>
                <a:gd name="T59" fmla="*/ 167 h 621"/>
                <a:gd name="T60" fmla="*/ 61 w 622"/>
                <a:gd name="T61" fmla="*/ 246 h 621"/>
                <a:gd name="T62" fmla="*/ 13 w 622"/>
                <a:gd name="T63" fmla="*/ 277 h 621"/>
                <a:gd name="T64" fmla="*/ 310 w 622"/>
                <a:gd name="T65" fmla="*/ 112 h 621"/>
                <a:gd name="T66" fmla="*/ 310 w 622"/>
                <a:gd name="T67" fmla="*/ 511 h 621"/>
                <a:gd name="T68" fmla="*/ 310 w 622"/>
                <a:gd name="T69" fmla="*/ 112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2" h="621">
                  <a:moveTo>
                    <a:pt x="7" y="338"/>
                  </a:moveTo>
                  <a:cubicBezTo>
                    <a:pt x="9" y="342"/>
                    <a:pt x="27" y="344"/>
                    <a:pt x="55" y="345"/>
                  </a:cubicBezTo>
                  <a:cubicBezTo>
                    <a:pt x="57" y="356"/>
                    <a:pt x="59" y="367"/>
                    <a:pt x="62" y="378"/>
                  </a:cubicBezTo>
                  <a:cubicBezTo>
                    <a:pt x="39" y="387"/>
                    <a:pt x="24" y="394"/>
                    <a:pt x="23" y="394"/>
                  </a:cubicBezTo>
                  <a:cubicBezTo>
                    <a:pt x="14" y="398"/>
                    <a:pt x="30" y="444"/>
                    <a:pt x="41" y="453"/>
                  </a:cubicBezTo>
                  <a:cubicBezTo>
                    <a:pt x="44" y="456"/>
                    <a:pt x="61" y="451"/>
                    <a:pt x="88" y="441"/>
                  </a:cubicBezTo>
                  <a:cubicBezTo>
                    <a:pt x="93" y="450"/>
                    <a:pt x="99" y="459"/>
                    <a:pt x="105" y="467"/>
                  </a:cubicBezTo>
                  <a:cubicBezTo>
                    <a:pt x="88" y="485"/>
                    <a:pt x="77" y="496"/>
                    <a:pt x="76" y="497"/>
                  </a:cubicBezTo>
                  <a:cubicBezTo>
                    <a:pt x="69" y="504"/>
                    <a:pt x="101" y="540"/>
                    <a:pt x="115" y="545"/>
                  </a:cubicBezTo>
                  <a:cubicBezTo>
                    <a:pt x="118" y="546"/>
                    <a:pt x="133" y="535"/>
                    <a:pt x="154" y="516"/>
                  </a:cubicBezTo>
                  <a:cubicBezTo>
                    <a:pt x="163" y="522"/>
                    <a:pt x="172" y="528"/>
                    <a:pt x="181" y="534"/>
                  </a:cubicBezTo>
                  <a:cubicBezTo>
                    <a:pt x="172" y="557"/>
                    <a:pt x="166" y="571"/>
                    <a:pt x="165" y="573"/>
                  </a:cubicBezTo>
                  <a:cubicBezTo>
                    <a:pt x="162" y="582"/>
                    <a:pt x="205" y="603"/>
                    <a:pt x="220" y="602"/>
                  </a:cubicBezTo>
                  <a:cubicBezTo>
                    <a:pt x="223" y="602"/>
                    <a:pt x="232" y="586"/>
                    <a:pt x="245" y="560"/>
                  </a:cubicBezTo>
                  <a:cubicBezTo>
                    <a:pt x="255" y="563"/>
                    <a:pt x="265" y="565"/>
                    <a:pt x="275" y="566"/>
                  </a:cubicBezTo>
                  <a:cubicBezTo>
                    <a:pt x="275" y="591"/>
                    <a:pt x="275" y="607"/>
                    <a:pt x="275" y="608"/>
                  </a:cubicBezTo>
                  <a:cubicBezTo>
                    <a:pt x="275" y="618"/>
                    <a:pt x="324" y="621"/>
                    <a:pt x="337" y="614"/>
                  </a:cubicBezTo>
                  <a:cubicBezTo>
                    <a:pt x="340" y="613"/>
                    <a:pt x="342" y="595"/>
                    <a:pt x="344" y="566"/>
                  </a:cubicBezTo>
                  <a:cubicBezTo>
                    <a:pt x="357" y="564"/>
                    <a:pt x="370" y="562"/>
                    <a:pt x="383" y="558"/>
                  </a:cubicBezTo>
                  <a:cubicBezTo>
                    <a:pt x="391" y="577"/>
                    <a:pt x="397" y="590"/>
                    <a:pt x="398" y="592"/>
                  </a:cubicBezTo>
                  <a:cubicBezTo>
                    <a:pt x="404" y="607"/>
                    <a:pt x="459" y="587"/>
                    <a:pt x="456" y="571"/>
                  </a:cubicBezTo>
                  <a:cubicBezTo>
                    <a:pt x="455" y="569"/>
                    <a:pt x="450" y="555"/>
                    <a:pt x="441" y="533"/>
                  </a:cubicBezTo>
                  <a:cubicBezTo>
                    <a:pt x="451" y="526"/>
                    <a:pt x="461" y="519"/>
                    <a:pt x="471" y="512"/>
                  </a:cubicBezTo>
                  <a:cubicBezTo>
                    <a:pt x="486" y="526"/>
                    <a:pt x="496" y="536"/>
                    <a:pt x="498" y="537"/>
                  </a:cubicBezTo>
                  <a:cubicBezTo>
                    <a:pt x="509" y="549"/>
                    <a:pt x="552" y="510"/>
                    <a:pt x="543" y="496"/>
                  </a:cubicBezTo>
                  <a:cubicBezTo>
                    <a:pt x="542" y="494"/>
                    <a:pt x="531" y="483"/>
                    <a:pt x="515" y="466"/>
                  </a:cubicBezTo>
                  <a:cubicBezTo>
                    <a:pt x="522" y="456"/>
                    <a:pt x="530" y="446"/>
                    <a:pt x="536" y="434"/>
                  </a:cubicBezTo>
                  <a:cubicBezTo>
                    <a:pt x="556" y="442"/>
                    <a:pt x="568" y="447"/>
                    <a:pt x="570" y="447"/>
                  </a:cubicBezTo>
                  <a:cubicBezTo>
                    <a:pt x="585" y="454"/>
                    <a:pt x="610" y="401"/>
                    <a:pt x="596" y="392"/>
                  </a:cubicBezTo>
                  <a:cubicBezTo>
                    <a:pt x="594" y="391"/>
                    <a:pt x="581" y="385"/>
                    <a:pt x="559" y="375"/>
                  </a:cubicBezTo>
                  <a:cubicBezTo>
                    <a:pt x="562" y="364"/>
                    <a:pt x="564" y="352"/>
                    <a:pt x="565" y="339"/>
                  </a:cubicBezTo>
                  <a:cubicBezTo>
                    <a:pt x="587" y="339"/>
                    <a:pt x="600" y="338"/>
                    <a:pt x="602" y="338"/>
                  </a:cubicBezTo>
                  <a:cubicBezTo>
                    <a:pt x="618" y="338"/>
                    <a:pt x="622" y="280"/>
                    <a:pt x="606" y="277"/>
                  </a:cubicBezTo>
                  <a:cubicBezTo>
                    <a:pt x="603" y="277"/>
                    <a:pt x="588" y="276"/>
                    <a:pt x="564" y="276"/>
                  </a:cubicBezTo>
                  <a:cubicBezTo>
                    <a:pt x="562" y="263"/>
                    <a:pt x="560" y="251"/>
                    <a:pt x="556" y="239"/>
                  </a:cubicBezTo>
                  <a:cubicBezTo>
                    <a:pt x="576" y="230"/>
                    <a:pt x="588" y="224"/>
                    <a:pt x="590" y="223"/>
                  </a:cubicBezTo>
                  <a:cubicBezTo>
                    <a:pt x="605" y="217"/>
                    <a:pt x="586" y="163"/>
                    <a:pt x="569" y="166"/>
                  </a:cubicBezTo>
                  <a:cubicBezTo>
                    <a:pt x="567" y="166"/>
                    <a:pt x="553" y="172"/>
                    <a:pt x="531" y="181"/>
                  </a:cubicBezTo>
                  <a:cubicBezTo>
                    <a:pt x="525" y="170"/>
                    <a:pt x="518" y="160"/>
                    <a:pt x="510" y="151"/>
                  </a:cubicBezTo>
                  <a:cubicBezTo>
                    <a:pt x="525" y="135"/>
                    <a:pt x="534" y="125"/>
                    <a:pt x="536" y="124"/>
                  </a:cubicBezTo>
                  <a:cubicBezTo>
                    <a:pt x="547" y="112"/>
                    <a:pt x="508" y="69"/>
                    <a:pt x="495" y="78"/>
                  </a:cubicBezTo>
                  <a:cubicBezTo>
                    <a:pt x="493" y="80"/>
                    <a:pt x="482" y="90"/>
                    <a:pt x="465" y="107"/>
                  </a:cubicBezTo>
                  <a:cubicBezTo>
                    <a:pt x="454" y="99"/>
                    <a:pt x="444" y="92"/>
                    <a:pt x="433" y="86"/>
                  </a:cubicBezTo>
                  <a:cubicBezTo>
                    <a:pt x="440" y="66"/>
                    <a:pt x="445" y="53"/>
                    <a:pt x="446" y="51"/>
                  </a:cubicBezTo>
                  <a:cubicBezTo>
                    <a:pt x="452" y="36"/>
                    <a:pt x="399" y="11"/>
                    <a:pt x="390" y="25"/>
                  </a:cubicBezTo>
                  <a:cubicBezTo>
                    <a:pt x="389" y="27"/>
                    <a:pt x="383" y="41"/>
                    <a:pt x="374" y="63"/>
                  </a:cubicBezTo>
                  <a:cubicBezTo>
                    <a:pt x="362" y="60"/>
                    <a:pt x="350" y="57"/>
                    <a:pt x="338" y="56"/>
                  </a:cubicBezTo>
                  <a:cubicBezTo>
                    <a:pt x="337" y="35"/>
                    <a:pt x="337" y="21"/>
                    <a:pt x="337" y="19"/>
                  </a:cubicBezTo>
                  <a:cubicBezTo>
                    <a:pt x="337" y="3"/>
                    <a:pt x="279" y="0"/>
                    <a:pt x="275" y="16"/>
                  </a:cubicBezTo>
                  <a:cubicBezTo>
                    <a:pt x="275" y="18"/>
                    <a:pt x="275" y="33"/>
                    <a:pt x="274" y="57"/>
                  </a:cubicBezTo>
                  <a:cubicBezTo>
                    <a:pt x="264" y="59"/>
                    <a:pt x="254" y="61"/>
                    <a:pt x="244" y="63"/>
                  </a:cubicBezTo>
                  <a:cubicBezTo>
                    <a:pt x="234" y="40"/>
                    <a:pt x="228" y="26"/>
                    <a:pt x="227" y="25"/>
                  </a:cubicBezTo>
                  <a:cubicBezTo>
                    <a:pt x="224" y="16"/>
                    <a:pt x="178" y="31"/>
                    <a:pt x="168" y="42"/>
                  </a:cubicBezTo>
                  <a:cubicBezTo>
                    <a:pt x="166" y="45"/>
                    <a:pt x="171" y="63"/>
                    <a:pt x="180" y="90"/>
                  </a:cubicBezTo>
                  <a:cubicBezTo>
                    <a:pt x="171" y="95"/>
                    <a:pt x="163" y="101"/>
                    <a:pt x="154" y="107"/>
                  </a:cubicBezTo>
                  <a:cubicBezTo>
                    <a:pt x="137" y="90"/>
                    <a:pt x="126" y="79"/>
                    <a:pt x="124" y="78"/>
                  </a:cubicBezTo>
                  <a:cubicBezTo>
                    <a:pt x="118" y="71"/>
                    <a:pt x="81" y="103"/>
                    <a:pt x="77" y="116"/>
                  </a:cubicBezTo>
                  <a:cubicBezTo>
                    <a:pt x="75" y="120"/>
                    <a:pt x="87" y="134"/>
                    <a:pt x="106" y="156"/>
                  </a:cubicBezTo>
                  <a:cubicBezTo>
                    <a:pt x="99" y="164"/>
                    <a:pt x="93" y="173"/>
                    <a:pt x="88" y="183"/>
                  </a:cubicBezTo>
                  <a:cubicBezTo>
                    <a:pt x="64" y="174"/>
                    <a:pt x="50" y="168"/>
                    <a:pt x="49" y="167"/>
                  </a:cubicBezTo>
                  <a:cubicBezTo>
                    <a:pt x="40" y="163"/>
                    <a:pt x="18" y="207"/>
                    <a:pt x="19" y="221"/>
                  </a:cubicBezTo>
                  <a:cubicBezTo>
                    <a:pt x="20" y="225"/>
                    <a:pt x="36" y="234"/>
                    <a:pt x="61" y="246"/>
                  </a:cubicBezTo>
                  <a:cubicBezTo>
                    <a:pt x="59" y="256"/>
                    <a:pt x="57" y="266"/>
                    <a:pt x="55" y="277"/>
                  </a:cubicBezTo>
                  <a:cubicBezTo>
                    <a:pt x="30" y="277"/>
                    <a:pt x="15" y="277"/>
                    <a:pt x="13" y="277"/>
                  </a:cubicBezTo>
                  <a:cubicBezTo>
                    <a:pt x="4" y="277"/>
                    <a:pt x="0" y="325"/>
                    <a:pt x="7" y="338"/>
                  </a:cubicBezTo>
                  <a:close/>
                  <a:moveTo>
                    <a:pt x="310" y="112"/>
                  </a:moveTo>
                  <a:cubicBezTo>
                    <a:pt x="420" y="112"/>
                    <a:pt x="509" y="202"/>
                    <a:pt x="509" y="312"/>
                  </a:cubicBezTo>
                  <a:cubicBezTo>
                    <a:pt x="509" y="422"/>
                    <a:pt x="420" y="511"/>
                    <a:pt x="310" y="511"/>
                  </a:cubicBezTo>
                  <a:cubicBezTo>
                    <a:pt x="200" y="511"/>
                    <a:pt x="111" y="422"/>
                    <a:pt x="111" y="312"/>
                  </a:cubicBezTo>
                  <a:cubicBezTo>
                    <a:pt x="111" y="202"/>
                    <a:pt x="200" y="112"/>
                    <a:pt x="310" y="1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2F2A3DBF-8D87-67BC-2BCF-8F87DE474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9499" y="2282254"/>
              <a:ext cx="948004" cy="1059900"/>
            </a:xfrm>
            <a:custGeom>
              <a:avLst/>
              <a:gdLst>
                <a:gd name="T0" fmla="*/ 934 w 934"/>
                <a:gd name="T1" fmla="*/ 398 h 1045"/>
                <a:gd name="T2" fmla="*/ 824 w 934"/>
                <a:gd name="T3" fmla="*/ 190 h 1045"/>
                <a:gd name="T4" fmla="*/ 595 w 934"/>
                <a:gd name="T5" fmla="*/ 45 h 1045"/>
                <a:gd name="T6" fmla="*/ 344 w 934"/>
                <a:gd name="T7" fmla="*/ 45 h 1045"/>
                <a:gd name="T8" fmla="*/ 120 w 934"/>
                <a:gd name="T9" fmla="*/ 184 h 1045"/>
                <a:gd name="T10" fmla="*/ 0 w 934"/>
                <a:gd name="T11" fmla="*/ 403 h 1045"/>
                <a:gd name="T12" fmla="*/ 0 w 934"/>
                <a:gd name="T13" fmla="*/ 659 h 1045"/>
                <a:gd name="T14" fmla="*/ 136 w 934"/>
                <a:gd name="T15" fmla="*/ 873 h 1045"/>
                <a:gd name="T16" fmla="*/ 345 w 934"/>
                <a:gd name="T17" fmla="*/ 1003 h 1045"/>
                <a:gd name="T18" fmla="*/ 595 w 934"/>
                <a:gd name="T19" fmla="*/ 1003 h 1045"/>
                <a:gd name="T20" fmla="*/ 814 w 934"/>
                <a:gd name="T21" fmla="*/ 868 h 1045"/>
                <a:gd name="T22" fmla="*/ 934 w 934"/>
                <a:gd name="T23" fmla="*/ 664 h 1045"/>
                <a:gd name="T24" fmla="*/ 934 w 934"/>
                <a:gd name="T25" fmla="*/ 398 h 1045"/>
                <a:gd name="T26" fmla="*/ 467 w 934"/>
                <a:gd name="T27" fmla="*/ 819 h 1045"/>
                <a:gd name="T28" fmla="*/ 172 w 934"/>
                <a:gd name="T29" fmla="*/ 524 h 1045"/>
                <a:gd name="T30" fmla="*/ 467 w 934"/>
                <a:gd name="T31" fmla="*/ 228 h 1045"/>
                <a:gd name="T32" fmla="*/ 763 w 934"/>
                <a:gd name="T33" fmla="*/ 524 h 1045"/>
                <a:gd name="T34" fmla="*/ 467 w 934"/>
                <a:gd name="T35" fmla="*/ 819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4" h="1045">
                  <a:moveTo>
                    <a:pt x="934" y="398"/>
                  </a:moveTo>
                  <a:cubicBezTo>
                    <a:pt x="934" y="398"/>
                    <a:pt x="887" y="226"/>
                    <a:pt x="824" y="190"/>
                  </a:cubicBezTo>
                  <a:cubicBezTo>
                    <a:pt x="824" y="190"/>
                    <a:pt x="652" y="292"/>
                    <a:pt x="595" y="45"/>
                  </a:cubicBezTo>
                  <a:cubicBezTo>
                    <a:pt x="595" y="45"/>
                    <a:pt x="454" y="0"/>
                    <a:pt x="344" y="45"/>
                  </a:cubicBezTo>
                  <a:cubicBezTo>
                    <a:pt x="344" y="45"/>
                    <a:pt x="355" y="341"/>
                    <a:pt x="120" y="184"/>
                  </a:cubicBezTo>
                  <a:cubicBezTo>
                    <a:pt x="120" y="184"/>
                    <a:pt x="16" y="330"/>
                    <a:pt x="0" y="403"/>
                  </a:cubicBezTo>
                  <a:cubicBezTo>
                    <a:pt x="0" y="403"/>
                    <a:pt x="209" y="549"/>
                    <a:pt x="0" y="659"/>
                  </a:cubicBezTo>
                  <a:cubicBezTo>
                    <a:pt x="0" y="659"/>
                    <a:pt x="52" y="826"/>
                    <a:pt x="136" y="873"/>
                  </a:cubicBezTo>
                  <a:cubicBezTo>
                    <a:pt x="136" y="873"/>
                    <a:pt x="345" y="789"/>
                    <a:pt x="345" y="1003"/>
                  </a:cubicBezTo>
                  <a:cubicBezTo>
                    <a:pt x="345" y="1003"/>
                    <a:pt x="449" y="1045"/>
                    <a:pt x="595" y="1003"/>
                  </a:cubicBezTo>
                  <a:cubicBezTo>
                    <a:pt x="595" y="1003"/>
                    <a:pt x="569" y="821"/>
                    <a:pt x="814" y="868"/>
                  </a:cubicBezTo>
                  <a:cubicBezTo>
                    <a:pt x="814" y="868"/>
                    <a:pt x="913" y="795"/>
                    <a:pt x="934" y="664"/>
                  </a:cubicBezTo>
                  <a:cubicBezTo>
                    <a:pt x="934" y="664"/>
                    <a:pt x="762" y="596"/>
                    <a:pt x="934" y="398"/>
                  </a:cubicBezTo>
                  <a:close/>
                  <a:moveTo>
                    <a:pt x="467" y="819"/>
                  </a:moveTo>
                  <a:cubicBezTo>
                    <a:pt x="304" y="819"/>
                    <a:pt x="172" y="687"/>
                    <a:pt x="172" y="524"/>
                  </a:cubicBezTo>
                  <a:cubicBezTo>
                    <a:pt x="172" y="360"/>
                    <a:pt x="304" y="228"/>
                    <a:pt x="467" y="228"/>
                  </a:cubicBezTo>
                  <a:cubicBezTo>
                    <a:pt x="630" y="228"/>
                    <a:pt x="763" y="360"/>
                    <a:pt x="763" y="524"/>
                  </a:cubicBezTo>
                  <a:cubicBezTo>
                    <a:pt x="763" y="687"/>
                    <a:pt x="630" y="819"/>
                    <a:pt x="467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21" name="Freeform 47">
              <a:extLst>
                <a:ext uri="{FF2B5EF4-FFF2-40B4-BE49-F238E27FC236}">
                  <a16:creationId xmlns:a16="http://schemas.microsoft.com/office/drawing/2014/main" id="{390B06D7-2405-D985-930C-9BCA12360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922" y="2002324"/>
              <a:ext cx="1586917" cy="1517346"/>
            </a:xfrm>
            <a:custGeom>
              <a:avLst/>
              <a:gdLst>
                <a:gd name="T0" fmla="*/ 85 w 965"/>
                <a:gd name="T1" fmla="*/ 403 h 966"/>
                <a:gd name="T2" fmla="*/ 25 w 965"/>
                <a:gd name="T3" fmla="*/ 447 h 966"/>
                <a:gd name="T4" fmla="*/ 80 w 965"/>
                <a:gd name="T5" fmla="*/ 518 h 966"/>
                <a:gd name="T6" fmla="*/ 31 w 965"/>
                <a:gd name="T7" fmla="*/ 559 h 966"/>
                <a:gd name="T8" fmla="*/ 100 w 965"/>
                <a:gd name="T9" fmla="*/ 615 h 966"/>
                <a:gd name="T10" fmla="*/ 65 w 965"/>
                <a:gd name="T11" fmla="*/ 672 h 966"/>
                <a:gd name="T12" fmla="*/ 147 w 965"/>
                <a:gd name="T13" fmla="*/ 708 h 966"/>
                <a:gd name="T14" fmla="*/ 135 w 965"/>
                <a:gd name="T15" fmla="*/ 781 h 966"/>
                <a:gd name="T16" fmla="*/ 224 w 965"/>
                <a:gd name="T17" fmla="*/ 793 h 966"/>
                <a:gd name="T18" fmla="*/ 218 w 965"/>
                <a:gd name="T19" fmla="*/ 857 h 966"/>
                <a:gd name="T20" fmla="*/ 307 w 965"/>
                <a:gd name="T21" fmla="*/ 847 h 966"/>
                <a:gd name="T22" fmla="*/ 322 w 965"/>
                <a:gd name="T23" fmla="*/ 912 h 966"/>
                <a:gd name="T24" fmla="*/ 405 w 965"/>
                <a:gd name="T25" fmla="*/ 880 h 966"/>
                <a:gd name="T26" fmla="*/ 449 w 965"/>
                <a:gd name="T27" fmla="*/ 940 h 966"/>
                <a:gd name="T28" fmla="*/ 520 w 965"/>
                <a:gd name="T29" fmla="*/ 886 h 966"/>
                <a:gd name="T30" fmla="*/ 563 w 965"/>
                <a:gd name="T31" fmla="*/ 928 h 966"/>
                <a:gd name="T32" fmla="*/ 616 w 965"/>
                <a:gd name="T33" fmla="*/ 866 h 966"/>
                <a:gd name="T34" fmla="*/ 674 w 965"/>
                <a:gd name="T35" fmla="*/ 893 h 966"/>
                <a:gd name="T36" fmla="*/ 709 w 965"/>
                <a:gd name="T37" fmla="*/ 820 h 966"/>
                <a:gd name="T38" fmla="*/ 782 w 965"/>
                <a:gd name="T39" fmla="*/ 823 h 966"/>
                <a:gd name="T40" fmla="*/ 795 w 965"/>
                <a:gd name="T41" fmla="*/ 743 h 966"/>
                <a:gd name="T42" fmla="*/ 855 w 965"/>
                <a:gd name="T43" fmla="*/ 741 h 966"/>
                <a:gd name="T44" fmla="*/ 848 w 965"/>
                <a:gd name="T45" fmla="*/ 660 h 966"/>
                <a:gd name="T46" fmla="*/ 909 w 965"/>
                <a:gd name="T47" fmla="*/ 638 h 966"/>
                <a:gd name="T48" fmla="*/ 882 w 965"/>
                <a:gd name="T49" fmla="*/ 561 h 966"/>
                <a:gd name="T50" fmla="*/ 936 w 965"/>
                <a:gd name="T51" fmla="*/ 513 h 966"/>
                <a:gd name="T52" fmla="*/ 888 w 965"/>
                <a:gd name="T53" fmla="*/ 447 h 966"/>
                <a:gd name="T54" fmla="*/ 930 w 965"/>
                <a:gd name="T55" fmla="*/ 403 h 966"/>
                <a:gd name="T56" fmla="*/ 868 w 965"/>
                <a:gd name="T57" fmla="*/ 350 h 966"/>
                <a:gd name="T58" fmla="*/ 895 w 965"/>
                <a:gd name="T59" fmla="*/ 292 h 966"/>
                <a:gd name="T60" fmla="*/ 822 w 965"/>
                <a:gd name="T61" fmla="*/ 257 h 966"/>
                <a:gd name="T62" fmla="*/ 825 w 965"/>
                <a:gd name="T63" fmla="*/ 184 h 966"/>
                <a:gd name="T64" fmla="*/ 745 w 965"/>
                <a:gd name="T65" fmla="*/ 171 h 966"/>
                <a:gd name="T66" fmla="*/ 743 w 965"/>
                <a:gd name="T67" fmla="*/ 110 h 966"/>
                <a:gd name="T68" fmla="*/ 662 w 965"/>
                <a:gd name="T69" fmla="*/ 117 h 966"/>
                <a:gd name="T70" fmla="*/ 640 w 965"/>
                <a:gd name="T71" fmla="*/ 57 h 966"/>
                <a:gd name="T72" fmla="*/ 563 w 965"/>
                <a:gd name="T73" fmla="*/ 84 h 966"/>
                <a:gd name="T74" fmla="*/ 515 w 965"/>
                <a:gd name="T75" fmla="*/ 30 h 966"/>
                <a:gd name="T76" fmla="*/ 449 w 965"/>
                <a:gd name="T77" fmla="*/ 78 h 966"/>
                <a:gd name="T78" fmla="*/ 407 w 965"/>
                <a:gd name="T79" fmla="*/ 29 h 966"/>
                <a:gd name="T80" fmla="*/ 351 w 965"/>
                <a:gd name="T81" fmla="*/ 99 h 966"/>
                <a:gd name="T82" fmla="*/ 294 w 965"/>
                <a:gd name="T83" fmla="*/ 63 h 966"/>
                <a:gd name="T84" fmla="*/ 257 w 965"/>
                <a:gd name="T85" fmla="*/ 145 h 966"/>
                <a:gd name="T86" fmla="*/ 184 w 965"/>
                <a:gd name="T87" fmla="*/ 133 h 966"/>
                <a:gd name="T88" fmla="*/ 172 w 965"/>
                <a:gd name="T89" fmla="*/ 222 h 966"/>
                <a:gd name="T90" fmla="*/ 109 w 965"/>
                <a:gd name="T91" fmla="*/ 216 h 966"/>
                <a:gd name="T92" fmla="*/ 119 w 965"/>
                <a:gd name="T93" fmla="*/ 305 h 966"/>
                <a:gd name="T94" fmla="*/ 53 w 965"/>
                <a:gd name="T95" fmla="*/ 320 h 966"/>
                <a:gd name="T96" fmla="*/ 484 w 965"/>
                <a:gd name="T97" fmla="*/ 799 h 966"/>
                <a:gd name="T98" fmla="*/ 484 w 965"/>
                <a:gd name="T99" fmla="*/ 165 h 966"/>
                <a:gd name="T100" fmla="*/ 484 w 965"/>
                <a:gd name="T101" fmla="*/ 799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5" h="966">
                  <a:moveTo>
                    <a:pt x="30" y="389"/>
                  </a:moveTo>
                  <a:cubicBezTo>
                    <a:pt x="35" y="389"/>
                    <a:pt x="55" y="395"/>
                    <a:pt x="85" y="403"/>
                  </a:cubicBezTo>
                  <a:cubicBezTo>
                    <a:pt x="83" y="417"/>
                    <a:pt x="81" y="431"/>
                    <a:pt x="80" y="445"/>
                  </a:cubicBezTo>
                  <a:cubicBezTo>
                    <a:pt x="47" y="445"/>
                    <a:pt x="27" y="446"/>
                    <a:pt x="25" y="447"/>
                  </a:cubicBezTo>
                  <a:cubicBezTo>
                    <a:pt x="12" y="454"/>
                    <a:pt x="0" y="522"/>
                    <a:pt x="22" y="519"/>
                  </a:cubicBezTo>
                  <a:cubicBezTo>
                    <a:pt x="27" y="519"/>
                    <a:pt x="47" y="519"/>
                    <a:pt x="80" y="518"/>
                  </a:cubicBezTo>
                  <a:cubicBezTo>
                    <a:pt x="80" y="527"/>
                    <a:pt x="82" y="535"/>
                    <a:pt x="83" y="544"/>
                  </a:cubicBezTo>
                  <a:cubicBezTo>
                    <a:pt x="51" y="552"/>
                    <a:pt x="32" y="558"/>
                    <a:pt x="31" y="559"/>
                  </a:cubicBezTo>
                  <a:cubicBezTo>
                    <a:pt x="19" y="569"/>
                    <a:pt x="24" y="637"/>
                    <a:pt x="45" y="630"/>
                  </a:cubicBezTo>
                  <a:cubicBezTo>
                    <a:pt x="49" y="628"/>
                    <a:pt x="69" y="623"/>
                    <a:pt x="100" y="615"/>
                  </a:cubicBezTo>
                  <a:cubicBezTo>
                    <a:pt x="104" y="625"/>
                    <a:pt x="107" y="634"/>
                    <a:pt x="112" y="644"/>
                  </a:cubicBezTo>
                  <a:cubicBezTo>
                    <a:pt x="83" y="660"/>
                    <a:pt x="66" y="670"/>
                    <a:pt x="65" y="672"/>
                  </a:cubicBezTo>
                  <a:cubicBezTo>
                    <a:pt x="57" y="684"/>
                    <a:pt x="79" y="749"/>
                    <a:pt x="97" y="737"/>
                  </a:cubicBezTo>
                  <a:cubicBezTo>
                    <a:pt x="101" y="734"/>
                    <a:pt x="119" y="724"/>
                    <a:pt x="147" y="708"/>
                  </a:cubicBezTo>
                  <a:cubicBezTo>
                    <a:pt x="154" y="720"/>
                    <a:pt x="163" y="731"/>
                    <a:pt x="172" y="742"/>
                  </a:cubicBezTo>
                  <a:cubicBezTo>
                    <a:pt x="149" y="765"/>
                    <a:pt x="136" y="779"/>
                    <a:pt x="135" y="781"/>
                  </a:cubicBezTo>
                  <a:cubicBezTo>
                    <a:pt x="130" y="795"/>
                    <a:pt x="170" y="852"/>
                    <a:pt x="184" y="835"/>
                  </a:cubicBezTo>
                  <a:cubicBezTo>
                    <a:pt x="187" y="831"/>
                    <a:pt x="201" y="816"/>
                    <a:pt x="224" y="793"/>
                  </a:cubicBezTo>
                  <a:cubicBezTo>
                    <a:pt x="230" y="799"/>
                    <a:pt x="237" y="804"/>
                    <a:pt x="244" y="809"/>
                  </a:cubicBezTo>
                  <a:cubicBezTo>
                    <a:pt x="228" y="837"/>
                    <a:pt x="218" y="855"/>
                    <a:pt x="218" y="857"/>
                  </a:cubicBezTo>
                  <a:cubicBezTo>
                    <a:pt x="217" y="872"/>
                    <a:pt x="269" y="917"/>
                    <a:pt x="278" y="897"/>
                  </a:cubicBezTo>
                  <a:cubicBezTo>
                    <a:pt x="280" y="893"/>
                    <a:pt x="291" y="875"/>
                    <a:pt x="307" y="847"/>
                  </a:cubicBezTo>
                  <a:cubicBezTo>
                    <a:pt x="316" y="851"/>
                    <a:pt x="326" y="856"/>
                    <a:pt x="335" y="859"/>
                  </a:cubicBezTo>
                  <a:cubicBezTo>
                    <a:pt x="327" y="891"/>
                    <a:pt x="322" y="910"/>
                    <a:pt x="322" y="912"/>
                  </a:cubicBezTo>
                  <a:cubicBezTo>
                    <a:pt x="325" y="927"/>
                    <a:pt x="386" y="957"/>
                    <a:pt x="390" y="936"/>
                  </a:cubicBezTo>
                  <a:cubicBezTo>
                    <a:pt x="391" y="931"/>
                    <a:pt x="397" y="911"/>
                    <a:pt x="405" y="880"/>
                  </a:cubicBezTo>
                  <a:cubicBezTo>
                    <a:pt x="419" y="883"/>
                    <a:pt x="433" y="885"/>
                    <a:pt x="447" y="886"/>
                  </a:cubicBezTo>
                  <a:cubicBezTo>
                    <a:pt x="447" y="918"/>
                    <a:pt x="448" y="938"/>
                    <a:pt x="449" y="940"/>
                  </a:cubicBezTo>
                  <a:cubicBezTo>
                    <a:pt x="456" y="953"/>
                    <a:pt x="524" y="966"/>
                    <a:pt x="521" y="944"/>
                  </a:cubicBezTo>
                  <a:cubicBezTo>
                    <a:pt x="521" y="939"/>
                    <a:pt x="521" y="918"/>
                    <a:pt x="520" y="886"/>
                  </a:cubicBezTo>
                  <a:cubicBezTo>
                    <a:pt x="530" y="885"/>
                    <a:pt x="540" y="884"/>
                    <a:pt x="550" y="882"/>
                  </a:cubicBezTo>
                  <a:cubicBezTo>
                    <a:pt x="557" y="908"/>
                    <a:pt x="562" y="924"/>
                    <a:pt x="563" y="928"/>
                  </a:cubicBezTo>
                  <a:cubicBezTo>
                    <a:pt x="573" y="956"/>
                    <a:pt x="633" y="938"/>
                    <a:pt x="628" y="918"/>
                  </a:cubicBezTo>
                  <a:cubicBezTo>
                    <a:pt x="628" y="916"/>
                    <a:pt x="623" y="897"/>
                    <a:pt x="616" y="866"/>
                  </a:cubicBezTo>
                  <a:cubicBezTo>
                    <a:pt x="627" y="862"/>
                    <a:pt x="639" y="857"/>
                    <a:pt x="650" y="852"/>
                  </a:cubicBezTo>
                  <a:cubicBezTo>
                    <a:pt x="663" y="875"/>
                    <a:pt x="672" y="890"/>
                    <a:pt x="674" y="893"/>
                  </a:cubicBezTo>
                  <a:cubicBezTo>
                    <a:pt x="691" y="918"/>
                    <a:pt x="744" y="885"/>
                    <a:pt x="735" y="867"/>
                  </a:cubicBezTo>
                  <a:cubicBezTo>
                    <a:pt x="733" y="865"/>
                    <a:pt x="724" y="848"/>
                    <a:pt x="709" y="820"/>
                  </a:cubicBezTo>
                  <a:cubicBezTo>
                    <a:pt x="722" y="811"/>
                    <a:pt x="735" y="801"/>
                    <a:pt x="747" y="791"/>
                  </a:cubicBezTo>
                  <a:cubicBezTo>
                    <a:pt x="766" y="809"/>
                    <a:pt x="779" y="821"/>
                    <a:pt x="782" y="823"/>
                  </a:cubicBezTo>
                  <a:cubicBezTo>
                    <a:pt x="805" y="842"/>
                    <a:pt x="847" y="796"/>
                    <a:pt x="833" y="782"/>
                  </a:cubicBezTo>
                  <a:cubicBezTo>
                    <a:pt x="831" y="780"/>
                    <a:pt x="817" y="766"/>
                    <a:pt x="795" y="743"/>
                  </a:cubicBezTo>
                  <a:cubicBezTo>
                    <a:pt x="801" y="735"/>
                    <a:pt x="808" y="726"/>
                    <a:pt x="814" y="718"/>
                  </a:cubicBezTo>
                  <a:cubicBezTo>
                    <a:pt x="837" y="731"/>
                    <a:pt x="852" y="740"/>
                    <a:pt x="855" y="741"/>
                  </a:cubicBezTo>
                  <a:cubicBezTo>
                    <a:pt x="882" y="754"/>
                    <a:pt x="912" y="698"/>
                    <a:pt x="895" y="688"/>
                  </a:cubicBezTo>
                  <a:cubicBezTo>
                    <a:pt x="892" y="687"/>
                    <a:pt x="875" y="677"/>
                    <a:pt x="848" y="660"/>
                  </a:cubicBezTo>
                  <a:cubicBezTo>
                    <a:pt x="854" y="649"/>
                    <a:pt x="859" y="638"/>
                    <a:pt x="863" y="626"/>
                  </a:cubicBezTo>
                  <a:cubicBezTo>
                    <a:pt x="889" y="633"/>
                    <a:pt x="905" y="638"/>
                    <a:pt x="909" y="638"/>
                  </a:cubicBezTo>
                  <a:cubicBezTo>
                    <a:pt x="938" y="643"/>
                    <a:pt x="953" y="583"/>
                    <a:pt x="934" y="577"/>
                  </a:cubicBezTo>
                  <a:cubicBezTo>
                    <a:pt x="931" y="576"/>
                    <a:pt x="912" y="571"/>
                    <a:pt x="882" y="561"/>
                  </a:cubicBezTo>
                  <a:cubicBezTo>
                    <a:pt x="885" y="546"/>
                    <a:pt x="887" y="530"/>
                    <a:pt x="888" y="514"/>
                  </a:cubicBezTo>
                  <a:cubicBezTo>
                    <a:pt x="915" y="514"/>
                    <a:pt x="932" y="513"/>
                    <a:pt x="936" y="513"/>
                  </a:cubicBezTo>
                  <a:cubicBezTo>
                    <a:pt x="965" y="510"/>
                    <a:pt x="962" y="447"/>
                    <a:pt x="942" y="447"/>
                  </a:cubicBezTo>
                  <a:cubicBezTo>
                    <a:pt x="940" y="447"/>
                    <a:pt x="920" y="447"/>
                    <a:pt x="888" y="447"/>
                  </a:cubicBezTo>
                  <a:cubicBezTo>
                    <a:pt x="887" y="436"/>
                    <a:pt x="886" y="426"/>
                    <a:pt x="884" y="415"/>
                  </a:cubicBezTo>
                  <a:cubicBezTo>
                    <a:pt x="910" y="408"/>
                    <a:pt x="926" y="404"/>
                    <a:pt x="930" y="403"/>
                  </a:cubicBezTo>
                  <a:cubicBezTo>
                    <a:pt x="958" y="392"/>
                    <a:pt x="940" y="332"/>
                    <a:pt x="920" y="337"/>
                  </a:cubicBezTo>
                  <a:cubicBezTo>
                    <a:pt x="918" y="338"/>
                    <a:pt x="898" y="343"/>
                    <a:pt x="868" y="350"/>
                  </a:cubicBezTo>
                  <a:cubicBezTo>
                    <a:pt x="864" y="338"/>
                    <a:pt x="859" y="327"/>
                    <a:pt x="854" y="316"/>
                  </a:cubicBezTo>
                  <a:cubicBezTo>
                    <a:pt x="877" y="302"/>
                    <a:pt x="892" y="294"/>
                    <a:pt x="895" y="292"/>
                  </a:cubicBezTo>
                  <a:cubicBezTo>
                    <a:pt x="919" y="275"/>
                    <a:pt x="887" y="221"/>
                    <a:pt x="869" y="231"/>
                  </a:cubicBezTo>
                  <a:cubicBezTo>
                    <a:pt x="867" y="232"/>
                    <a:pt x="850" y="242"/>
                    <a:pt x="822" y="257"/>
                  </a:cubicBezTo>
                  <a:cubicBezTo>
                    <a:pt x="813" y="243"/>
                    <a:pt x="803" y="231"/>
                    <a:pt x="793" y="218"/>
                  </a:cubicBezTo>
                  <a:cubicBezTo>
                    <a:pt x="811" y="199"/>
                    <a:pt x="823" y="187"/>
                    <a:pt x="825" y="184"/>
                  </a:cubicBezTo>
                  <a:cubicBezTo>
                    <a:pt x="844" y="161"/>
                    <a:pt x="798" y="119"/>
                    <a:pt x="784" y="133"/>
                  </a:cubicBezTo>
                  <a:cubicBezTo>
                    <a:pt x="782" y="135"/>
                    <a:pt x="768" y="149"/>
                    <a:pt x="745" y="171"/>
                  </a:cubicBezTo>
                  <a:cubicBezTo>
                    <a:pt x="737" y="164"/>
                    <a:pt x="728" y="158"/>
                    <a:pt x="720" y="152"/>
                  </a:cubicBezTo>
                  <a:cubicBezTo>
                    <a:pt x="733" y="129"/>
                    <a:pt x="742" y="114"/>
                    <a:pt x="743" y="110"/>
                  </a:cubicBezTo>
                  <a:cubicBezTo>
                    <a:pt x="756" y="83"/>
                    <a:pt x="700" y="54"/>
                    <a:pt x="690" y="71"/>
                  </a:cubicBezTo>
                  <a:cubicBezTo>
                    <a:pt x="689" y="73"/>
                    <a:pt x="679" y="90"/>
                    <a:pt x="662" y="117"/>
                  </a:cubicBezTo>
                  <a:cubicBezTo>
                    <a:pt x="651" y="112"/>
                    <a:pt x="640" y="107"/>
                    <a:pt x="628" y="103"/>
                  </a:cubicBezTo>
                  <a:cubicBezTo>
                    <a:pt x="635" y="77"/>
                    <a:pt x="640" y="60"/>
                    <a:pt x="640" y="57"/>
                  </a:cubicBezTo>
                  <a:cubicBezTo>
                    <a:pt x="645" y="27"/>
                    <a:pt x="584" y="13"/>
                    <a:pt x="579" y="32"/>
                  </a:cubicBezTo>
                  <a:cubicBezTo>
                    <a:pt x="578" y="34"/>
                    <a:pt x="573" y="53"/>
                    <a:pt x="563" y="84"/>
                  </a:cubicBezTo>
                  <a:cubicBezTo>
                    <a:pt x="548" y="81"/>
                    <a:pt x="532" y="79"/>
                    <a:pt x="516" y="77"/>
                  </a:cubicBezTo>
                  <a:cubicBezTo>
                    <a:pt x="516" y="51"/>
                    <a:pt x="515" y="33"/>
                    <a:pt x="515" y="30"/>
                  </a:cubicBezTo>
                  <a:cubicBezTo>
                    <a:pt x="512" y="0"/>
                    <a:pt x="449" y="3"/>
                    <a:pt x="449" y="23"/>
                  </a:cubicBezTo>
                  <a:cubicBezTo>
                    <a:pt x="449" y="26"/>
                    <a:pt x="449" y="46"/>
                    <a:pt x="449" y="78"/>
                  </a:cubicBezTo>
                  <a:cubicBezTo>
                    <a:pt x="440" y="78"/>
                    <a:pt x="431" y="80"/>
                    <a:pt x="422" y="81"/>
                  </a:cubicBezTo>
                  <a:cubicBezTo>
                    <a:pt x="413" y="49"/>
                    <a:pt x="408" y="30"/>
                    <a:pt x="407" y="29"/>
                  </a:cubicBezTo>
                  <a:cubicBezTo>
                    <a:pt x="397" y="17"/>
                    <a:pt x="328" y="22"/>
                    <a:pt x="336" y="43"/>
                  </a:cubicBezTo>
                  <a:cubicBezTo>
                    <a:pt x="337" y="47"/>
                    <a:pt x="343" y="67"/>
                    <a:pt x="351" y="99"/>
                  </a:cubicBezTo>
                  <a:cubicBezTo>
                    <a:pt x="341" y="102"/>
                    <a:pt x="331" y="105"/>
                    <a:pt x="322" y="110"/>
                  </a:cubicBezTo>
                  <a:cubicBezTo>
                    <a:pt x="306" y="81"/>
                    <a:pt x="296" y="64"/>
                    <a:pt x="294" y="63"/>
                  </a:cubicBezTo>
                  <a:cubicBezTo>
                    <a:pt x="282" y="55"/>
                    <a:pt x="216" y="77"/>
                    <a:pt x="229" y="95"/>
                  </a:cubicBezTo>
                  <a:cubicBezTo>
                    <a:pt x="231" y="99"/>
                    <a:pt x="242" y="117"/>
                    <a:pt x="257" y="145"/>
                  </a:cubicBezTo>
                  <a:cubicBezTo>
                    <a:pt x="246" y="152"/>
                    <a:pt x="235" y="161"/>
                    <a:pt x="224" y="170"/>
                  </a:cubicBezTo>
                  <a:cubicBezTo>
                    <a:pt x="201" y="147"/>
                    <a:pt x="186" y="134"/>
                    <a:pt x="184" y="133"/>
                  </a:cubicBezTo>
                  <a:cubicBezTo>
                    <a:pt x="170" y="128"/>
                    <a:pt x="114" y="168"/>
                    <a:pt x="131" y="182"/>
                  </a:cubicBezTo>
                  <a:cubicBezTo>
                    <a:pt x="134" y="185"/>
                    <a:pt x="149" y="199"/>
                    <a:pt x="172" y="222"/>
                  </a:cubicBezTo>
                  <a:cubicBezTo>
                    <a:pt x="167" y="228"/>
                    <a:pt x="162" y="235"/>
                    <a:pt x="156" y="242"/>
                  </a:cubicBezTo>
                  <a:cubicBezTo>
                    <a:pt x="128" y="226"/>
                    <a:pt x="111" y="216"/>
                    <a:pt x="109" y="216"/>
                  </a:cubicBezTo>
                  <a:cubicBezTo>
                    <a:pt x="94" y="215"/>
                    <a:pt x="49" y="267"/>
                    <a:pt x="69" y="276"/>
                  </a:cubicBezTo>
                  <a:cubicBezTo>
                    <a:pt x="73" y="278"/>
                    <a:pt x="91" y="289"/>
                    <a:pt x="119" y="305"/>
                  </a:cubicBezTo>
                  <a:cubicBezTo>
                    <a:pt x="114" y="314"/>
                    <a:pt x="110" y="324"/>
                    <a:pt x="106" y="333"/>
                  </a:cubicBezTo>
                  <a:cubicBezTo>
                    <a:pt x="75" y="325"/>
                    <a:pt x="55" y="320"/>
                    <a:pt x="53" y="320"/>
                  </a:cubicBezTo>
                  <a:cubicBezTo>
                    <a:pt x="39" y="323"/>
                    <a:pt x="8" y="384"/>
                    <a:pt x="30" y="389"/>
                  </a:cubicBezTo>
                  <a:close/>
                  <a:moveTo>
                    <a:pt x="484" y="799"/>
                  </a:moveTo>
                  <a:cubicBezTo>
                    <a:pt x="309" y="799"/>
                    <a:pt x="167" y="657"/>
                    <a:pt x="167" y="482"/>
                  </a:cubicBezTo>
                  <a:cubicBezTo>
                    <a:pt x="167" y="307"/>
                    <a:pt x="309" y="165"/>
                    <a:pt x="484" y="165"/>
                  </a:cubicBezTo>
                  <a:cubicBezTo>
                    <a:pt x="659" y="165"/>
                    <a:pt x="801" y="307"/>
                    <a:pt x="801" y="482"/>
                  </a:cubicBezTo>
                  <a:cubicBezTo>
                    <a:pt x="801" y="657"/>
                    <a:pt x="659" y="799"/>
                    <a:pt x="484" y="79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</p:grpSp>
      <p:sp>
        <p:nvSpPr>
          <p:cNvPr id="22" name="Subtitle 2">
            <a:extLst>
              <a:ext uri="{FF2B5EF4-FFF2-40B4-BE49-F238E27FC236}">
                <a16:creationId xmlns:a16="http://schemas.microsoft.com/office/drawing/2014/main" id="{8F9A4465-2D6B-4937-9CAD-344F2A66D72E}"/>
              </a:ext>
            </a:extLst>
          </p:cNvPr>
          <p:cNvSpPr txBox="1">
            <a:spLocks/>
          </p:cNvSpPr>
          <p:nvPr/>
        </p:nvSpPr>
        <p:spPr>
          <a:xfrm>
            <a:off x="661696" y="1631499"/>
            <a:ext cx="4612702" cy="3594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Corporate Control Tower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MrEavesXLModOTBook" panose="020B0503060502020202" pitchFamily="34" charset="0"/>
              <a:ea typeface="+mn-ea"/>
              <a:cs typeface="+mn-cs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B6200130-C1D7-5295-C085-903BA243781B}"/>
              </a:ext>
            </a:extLst>
          </p:cNvPr>
          <p:cNvSpPr txBox="1">
            <a:spLocks/>
          </p:cNvSpPr>
          <p:nvPr/>
        </p:nvSpPr>
        <p:spPr>
          <a:xfrm>
            <a:off x="1767303" y="4103556"/>
            <a:ext cx="4612702" cy="3594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Assess &amp; Select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MrEavesXLModOTBook" panose="020B0503060502020202" pitchFamily="34" charset="0"/>
              <a:ea typeface="+mn-ea"/>
              <a:cs typeface="+mn-cs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2A0BE0E5-8D0F-A4E2-239B-665528538D40}"/>
              </a:ext>
            </a:extLst>
          </p:cNvPr>
          <p:cNvSpPr txBox="1">
            <a:spLocks/>
          </p:cNvSpPr>
          <p:nvPr/>
        </p:nvSpPr>
        <p:spPr>
          <a:xfrm>
            <a:off x="8294196" y="2736640"/>
            <a:ext cx="3087725" cy="3594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Communications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2F39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</a:b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F2F39"/>
              </a:solidFill>
              <a:effectLst/>
              <a:uLnTx/>
              <a:uFillTx/>
              <a:latin typeface="MrEavesXLModOTBook" panose="020B0503060502020202" pitchFamily="34" charset="0"/>
              <a:ea typeface="+mn-ea"/>
              <a:cs typeface="+mn-cs"/>
            </a:endParaRPr>
          </a:p>
        </p:txBody>
      </p:sp>
      <p:sp>
        <p:nvSpPr>
          <p:cNvPr id="25" name="Rectangle: Rounded Corners 4">
            <a:extLst>
              <a:ext uri="{FF2B5EF4-FFF2-40B4-BE49-F238E27FC236}">
                <a16:creationId xmlns:a16="http://schemas.microsoft.com/office/drawing/2014/main" id="{5878AE80-86CD-7DC4-2DAA-E18C9DBA4A6A}"/>
              </a:ext>
            </a:extLst>
          </p:cNvPr>
          <p:cNvSpPr txBox="1"/>
          <p:nvPr/>
        </p:nvSpPr>
        <p:spPr>
          <a:xfrm>
            <a:off x="1053904" y="1822096"/>
            <a:ext cx="2958790" cy="132324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Project Initiation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Single Insurance &amp; COI Compliance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Program Management</a:t>
            </a:r>
          </a:p>
        </p:txBody>
      </p:sp>
      <p:sp>
        <p:nvSpPr>
          <p:cNvPr id="26" name="Rectangle: Rounded Corners 4">
            <a:extLst>
              <a:ext uri="{FF2B5EF4-FFF2-40B4-BE49-F238E27FC236}">
                <a16:creationId xmlns:a16="http://schemas.microsoft.com/office/drawing/2014/main" id="{DB251E86-93C1-C8EA-50D8-5FD958866B78}"/>
              </a:ext>
            </a:extLst>
          </p:cNvPr>
          <p:cNvSpPr txBox="1"/>
          <p:nvPr/>
        </p:nvSpPr>
        <p:spPr>
          <a:xfrm>
            <a:off x="2132471" y="4463053"/>
            <a:ext cx="2802078" cy="10625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Load(s) Assessment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Equipment &amp; Labor Determination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Quality Selection &amp; Confirmation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Functionality Verification</a:t>
            </a:r>
          </a:p>
        </p:txBody>
      </p:sp>
      <p:sp>
        <p:nvSpPr>
          <p:cNvPr id="27" name="Rectangle: Rounded Corners 4">
            <a:extLst>
              <a:ext uri="{FF2B5EF4-FFF2-40B4-BE49-F238E27FC236}">
                <a16:creationId xmlns:a16="http://schemas.microsoft.com/office/drawing/2014/main" id="{462D4E55-8926-492C-AAAF-480419873117}"/>
              </a:ext>
            </a:extLst>
          </p:cNvPr>
          <p:cNvSpPr txBox="1"/>
          <p:nvPr/>
        </p:nvSpPr>
        <p:spPr>
          <a:xfrm>
            <a:off x="8781464" y="3004457"/>
            <a:ext cx="3001232" cy="15663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With the Customer direct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With all Warehouse Personnel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With Delivery crews &amp; on-site personnel</a:t>
            </a:r>
          </a:p>
          <a:p>
            <a:pPr marL="0" lvl="0" indent="0" algn="l" defTabSz="222250"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>
                <a:solidFill>
                  <a:srgbClr val="1E2F38"/>
                </a:solidFill>
                <a:latin typeface="Arial Nova"/>
              </a:rPr>
              <a:t>Single POC From Start to Completion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42C6A-28FB-52D0-6A01-3400D26F7BD1}"/>
              </a:ext>
            </a:extLst>
          </p:cNvPr>
          <p:cNvSpPr txBox="1"/>
          <p:nvPr/>
        </p:nvSpPr>
        <p:spPr>
          <a:xfrm>
            <a:off x="1" y="6772202"/>
            <a:ext cx="12192000" cy="85798"/>
          </a:xfrm>
          <a:prstGeom prst="rect">
            <a:avLst/>
          </a:prstGeom>
          <a:solidFill>
            <a:srgbClr val="F5B005"/>
          </a:solidFill>
        </p:spPr>
        <p:txBody>
          <a:bodyPr wrap="square" rtlCol="0">
            <a:spAutoFit/>
          </a:bodyPr>
          <a:lstStyle/>
          <a:p>
            <a:pPr defTabSz="914422"/>
            <a:endParaRPr lang="en-US" sz="1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4CEF6B-81C3-AF4C-DF17-698A83E6D485}"/>
              </a:ext>
            </a:extLst>
          </p:cNvPr>
          <p:cNvSpPr/>
          <p:nvPr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7A82A6A9-D7D1-45AC-EFA0-8205086659CE}"/>
              </a:ext>
            </a:extLst>
          </p:cNvPr>
          <p:cNvSpPr txBox="1">
            <a:spLocks/>
          </p:cNvSpPr>
          <p:nvPr/>
        </p:nvSpPr>
        <p:spPr>
          <a:xfrm>
            <a:off x="-3046" y="6553905"/>
            <a:ext cx="2743200" cy="26700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Solutions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D03F675-2BE3-DEAB-CC0E-7BF58E8A88BB}"/>
              </a:ext>
            </a:extLst>
          </p:cNvPr>
          <p:cNvCxnSpPr>
            <a:cxnSpLocks/>
          </p:cNvCxnSpPr>
          <p:nvPr/>
        </p:nvCxnSpPr>
        <p:spPr>
          <a:xfrm>
            <a:off x="10935554" y="6260757"/>
            <a:ext cx="0" cy="44211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149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36521</TotalTime>
  <Words>1011</Words>
  <Application>Microsoft Office PowerPoint</Application>
  <PresentationFormat>Widescreen</PresentationFormat>
  <Paragraphs>228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Wes Struebing</cp:lastModifiedBy>
  <cp:revision>127</cp:revision>
  <dcterms:created xsi:type="dcterms:W3CDTF">2021-01-13T20:08:43Z</dcterms:created>
  <dcterms:modified xsi:type="dcterms:W3CDTF">2024-11-02T23:16:32Z</dcterms:modified>
</cp:coreProperties>
</file>